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  <p:italic r:id="rId14"/>
      <p:boldItalic r:id="rId15"/>
    </p:embeddedFont>
    <p:embeddedFont>
      <p:font typeface="Poppins Bold" panose="00000800000000000000" charset="0"/>
      <p:regular r:id="rId16"/>
    </p:embeddedFont>
    <p:embeddedFont>
      <p:font typeface="Poppins Semi-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914" y="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725" y="4262150"/>
            <a:ext cx="9176569" cy="1955517"/>
            <a:chOff x="0" y="0"/>
            <a:chExt cx="2749065" cy="4880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49065" cy="488017"/>
            </a:xfrm>
            <a:custGeom>
              <a:avLst/>
              <a:gdLst/>
              <a:ahLst/>
              <a:cxnLst/>
              <a:rect l="l" t="t" r="r" b="b"/>
              <a:pathLst>
                <a:path w="2749065" h="488017">
                  <a:moveTo>
                    <a:pt x="35843" y="0"/>
                  </a:moveTo>
                  <a:lnTo>
                    <a:pt x="2713222" y="0"/>
                  </a:lnTo>
                  <a:cubicBezTo>
                    <a:pt x="2733017" y="0"/>
                    <a:pt x="2749065" y="16048"/>
                    <a:pt x="2749065" y="35843"/>
                  </a:cubicBezTo>
                  <a:lnTo>
                    <a:pt x="2749065" y="452174"/>
                  </a:lnTo>
                  <a:cubicBezTo>
                    <a:pt x="2749065" y="461680"/>
                    <a:pt x="2745289" y="470797"/>
                    <a:pt x="2738567" y="477519"/>
                  </a:cubicBezTo>
                  <a:cubicBezTo>
                    <a:pt x="2731845" y="484241"/>
                    <a:pt x="2722728" y="488017"/>
                    <a:pt x="2713222" y="488017"/>
                  </a:cubicBezTo>
                  <a:lnTo>
                    <a:pt x="35843" y="488017"/>
                  </a:lnTo>
                  <a:cubicBezTo>
                    <a:pt x="16048" y="488017"/>
                    <a:pt x="0" y="471970"/>
                    <a:pt x="0" y="452174"/>
                  </a:cubicBezTo>
                  <a:lnTo>
                    <a:pt x="0" y="35843"/>
                  </a:lnTo>
                  <a:cubicBezTo>
                    <a:pt x="0" y="16048"/>
                    <a:pt x="16048" y="0"/>
                    <a:pt x="35843" y="0"/>
                  </a:cubicBezTo>
                  <a:close/>
                </a:path>
              </a:pathLst>
            </a:custGeom>
            <a:solidFill>
              <a:srgbClr val="120A6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749065" cy="5546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72600" y="64859"/>
            <a:ext cx="8724563" cy="9442864"/>
            <a:chOff x="14982" y="0"/>
            <a:chExt cx="797818" cy="812800"/>
          </a:xfrm>
        </p:grpSpPr>
        <p:sp>
          <p:nvSpPr>
            <p:cNvPr id="7" name="Freeform 7"/>
            <p:cNvSpPr/>
            <p:nvPr/>
          </p:nvSpPr>
          <p:spPr>
            <a:xfrm>
              <a:off x="14982" y="0"/>
              <a:ext cx="797818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8B68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584606" y="175518"/>
            <a:ext cx="8322394" cy="9098741"/>
            <a:chOff x="0" y="0"/>
            <a:chExt cx="825909" cy="8236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5909" cy="823613"/>
            </a:xfrm>
            <a:custGeom>
              <a:avLst/>
              <a:gdLst/>
              <a:ahLst/>
              <a:cxnLst/>
              <a:rect l="l" t="t" r="r" b="b"/>
              <a:pathLst>
                <a:path w="812800" h="823613">
                  <a:moveTo>
                    <a:pt x="406400" y="0"/>
                  </a:moveTo>
                  <a:cubicBezTo>
                    <a:pt x="181951" y="0"/>
                    <a:pt x="0" y="184372"/>
                    <a:pt x="0" y="411807"/>
                  </a:cubicBezTo>
                  <a:cubicBezTo>
                    <a:pt x="0" y="639241"/>
                    <a:pt x="181951" y="823613"/>
                    <a:pt x="406400" y="823613"/>
                  </a:cubicBezTo>
                  <a:cubicBezTo>
                    <a:pt x="630849" y="823613"/>
                    <a:pt x="812800" y="639241"/>
                    <a:pt x="812800" y="411807"/>
                  </a:cubicBezTo>
                  <a:cubicBezTo>
                    <a:pt x="812800" y="184372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35271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367818" y="8928496"/>
            <a:ext cx="775987" cy="775987"/>
          </a:xfrm>
          <a:custGeom>
            <a:avLst/>
            <a:gdLst/>
            <a:ahLst/>
            <a:cxnLst/>
            <a:rect l="l" t="t" r="r" b="b"/>
            <a:pathLst>
              <a:path w="775987" h="775987">
                <a:moveTo>
                  <a:pt x="0" y="0"/>
                </a:moveTo>
                <a:lnTo>
                  <a:pt x="775987" y="0"/>
                </a:lnTo>
                <a:lnTo>
                  <a:pt x="775987" y="775987"/>
                </a:lnTo>
                <a:lnTo>
                  <a:pt x="0" y="7759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45841" y="1205801"/>
            <a:ext cx="3220524" cy="2813245"/>
          </a:xfrm>
          <a:custGeom>
            <a:avLst/>
            <a:gdLst/>
            <a:ahLst/>
            <a:cxnLst/>
            <a:rect l="l" t="t" r="r" b="b"/>
            <a:pathLst>
              <a:path w="3220524" h="2813245">
                <a:moveTo>
                  <a:pt x="0" y="0"/>
                </a:moveTo>
                <a:lnTo>
                  <a:pt x="3220524" y="0"/>
                </a:lnTo>
                <a:lnTo>
                  <a:pt x="3220524" y="2813244"/>
                </a:lnTo>
                <a:lnTo>
                  <a:pt x="0" y="28132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13845" y="6845870"/>
            <a:ext cx="2465355" cy="435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</a:pPr>
            <a:r>
              <a:rPr lang="en-US" sz="2368" dirty="0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Prepared By: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845" y="7312518"/>
            <a:ext cx="7970481" cy="90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5"/>
              </a:lnSpc>
            </a:pPr>
            <a:r>
              <a:rPr lang="en-US" sz="2568" b="1">
                <a:solidFill>
                  <a:srgbClr val="120A6D"/>
                </a:solidFill>
                <a:latin typeface="Poppins Bold"/>
                <a:ea typeface="Poppins Bold"/>
                <a:cs typeface="Poppins Bold"/>
                <a:sym typeface="Poppins Bold"/>
              </a:rPr>
              <a:t>Bobby Arledge</a:t>
            </a:r>
          </a:p>
          <a:p>
            <a:pPr algn="l">
              <a:lnSpc>
                <a:spcPts val="3595"/>
              </a:lnSpc>
            </a:pPr>
            <a:r>
              <a:rPr lang="en-US" sz="2568" b="1">
                <a:solidFill>
                  <a:srgbClr val="120A6D"/>
                </a:solidFill>
                <a:latin typeface="Poppins Bold"/>
                <a:ea typeface="Poppins Bold"/>
                <a:cs typeface="Poppins Bold"/>
                <a:sym typeface="Poppins Bold"/>
              </a:rPr>
              <a:t>Polk County Emergency Management Director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68989" y="9049055"/>
            <a:ext cx="4826544" cy="45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5"/>
              </a:lnSpc>
            </a:pPr>
            <a:r>
              <a:rPr lang="en-US" sz="2568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www.PolkNC.gov/FireUpdates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7819" y="4849213"/>
            <a:ext cx="8547582" cy="70865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61"/>
              </a:lnSpc>
            </a:pPr>
            <a:r>
              <a:rPr lang="en-US" sz="4200" b="1" spc="432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BLACK COVE COMPLEX FIRE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67818" y="397840"/>
            <a:ext cx="9176569" cy="490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83"/>
              </a:lnSpc>
            </a:pPr>
            <a:r>
              <a:rPr lang="en-US" sz="3289" b="1" spc="65">
                <a:solidFill>
                  <a:srgbClr val="120A6D"/>
                </a:solidFill>
                <a:latin typeface="Poppins Bold"/>
                <a:ea typeface="Poppins Bold"/>
                <a:cs typeface="Poppins Bold"/>
                <a:sym typeface="Poppins Bold"/>
              </a:rPr>
              <a:t>POLK COUNTY EMERGENCY MANAGEMENT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-139351"/>
            <a:ext cx="18288001" cy="4019107"/>
          </a:xfrm>
          <a:custGeom>
            <a:avLst/>
            <a:gdLst/>
            <a:ahLst/>
            <a:cxnLst/>
            <a:rect l="l" t="t" r="r" b="b"/>
            <a:pathLst>
              <a:path w="19430999" h="5702114">
                <a:moveTo>
                  <a:pt x="0" y="0"/>
                </a:moveTo>
                <a:lnTo>
                  <a:pt x="19431000" y="0"/>
                </a:lnTo>
                <a:lnTo>
                  <a:pt x="19431000" y="5702114"/>
                </a:lnTo>
                <a:lnTo>
                  <a:pt x="0" y="57021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444" b="-197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79010" y="218020"/>
            <a:ext cx="7126355" cy="7543746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30450" b="-4684"/>
              </a:stretch>
            </a:blipFill>
            <a:ln w="142875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6" name="AutoShape 6"/>
          <p:cNvSpPr/>
          <p:nvPr/>
        </p:nvSpPr>
        <p:spPr>
          <a:xfrm flipV="1">
            <a:off x="17373600" y="190500"/>
            <a:ext cx="0" cy="422525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219482" y="124480"/>
            <a:ext cx="2506975" cy="2506975"/>
            <a:chOff x="0" y="0"/>
            <a:chExt cx="14840029" cy="14840029"/>
          </a:xfrm>
        </p:grpSpPr>
        <p:sp>
          <p:nvSpPr>
            <p:cNvPr id="8" name="Freeform 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-6983" r="-6983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6878049" y="4136042"/>
            <a:ext cx="11030941" cy="6011863"/>
          </a:xfrm>
          <a:custGeom>
            <a:avLst/>
            <a:gdLst/>
            <a:ahLst/>
            <a:cxnLst/>
            <a:rect l="l" t="t" r="r" b="b"/>
            <a:pathLst>
              <a:path w="11030941" h="6011863">
                <a:moveTo>
                  <a:pt x="0" y="0"/>
                </a:moveTo>
                <a:lnTo>
                  <a:pt x="11030940" y="0"/>
                </a:lnTo>
                <a:lnTo>
                  <a:pt x="11030940" y="6011862"/>
                </a:lnTo>
                <a:lnTo>
                  <a:pt x="0" y="60118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548" y="1783506"/>
            <a:ext cx="7257367" cy="960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81"/>
              </a:lnSpc>
            </a:pPr>
            <a:r>
              <a:rPr lang="en-US" sz="8000" b="1" dirty="0">
                <a:solidFill>
                  <a:srgbClr val="C8B68D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Timeline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21414" y="255211"/>
            <a:ext cx="5044252" cy="43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44"/>
              </a:lnSpc>
            </a:pPr>
            <a:r>
              <a:rPr lang="en-US" sz="2896" spc="28" dirty="0">
                <a:solidFill>
                  <a:srgbClr val="C8B68D"/>
                </a:solidFill>
                <a:latin typeface="Poppins"/>
                <a:ea typeface="Poppins"/>
                <a:cs typeface="Poppins"/>
                <a:sym typeface="Poppins"/>
              </a:rPr>
              <a:t>BLACK COVE COMPLEX FIRE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71889" y="4579166"/>
            <a:ext cx="1821070" cy="96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5"/>
              </a:lnSpc>
              <a:spcBef>
                <a:spcPct val="0"/>
              </a:spcBef>
            </a:pPr>
            <a:r>
              <a:rPr lang="en-US" sz="53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3/19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82984" y="4579166"/>
            <a:ext cx="1821070" cy="96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5"/>
              </a:lnSpc>
              <a:spcBef>
                <a:spcPct val="0"/>
              </a:spcBef>
            </a:pPr>
            <a:r>
              <a:rPr lang="en-US" sz="53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3/19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294779" y="4579166"/>
            <a:ext cx="1821070" cy="96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5"/>
              </a:lnSpc>
              <a:spcBef>
                <a:spcPct val="0"/>
              </a:spcBef>
            </a:pPr>
            <a:r>
              <a:rPr lang="en-US" sz="53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3/20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92343" y="6260284"/>
            <a:ext cx="2831918" cy="88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2"/>
              </a:lnSpc>
              <a:spcBef>
                <a:spcPct val="0"/>
              </a:spcBef>
            </a:pPr>
            <a:r>
              <a:rPr lang="en-US" sz="494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2:12 pm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86032" y="6260284"/>
            <a:ext cx="2831918" cy="88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2"/>
              </a:lnSpc>
              <a:spcBef>
                <a:spcPct val="0"/>
              </a:spcBef>
            </a:pPr>
            <a:r>
              <a:rPr lang="en-US" sz="494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8:42 pm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766866" y="6260284"/>
            <a:ext cx="2831918" cy="88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2"/>
              </a:lnSpc>
              <a:spcBef>
                <a:spcPct val="0"/>
              </a:spcBef>
            </a:pPr>
            <a:r>
              <a:rPr lang="en-US" sz="494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5:38 pm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43139" y="8018051"/>
            <a:ext cx="3078568" cy="134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7"/>
              </a:lnSpc>
              <a:spcBef>
                <a:spcPct val="0"/>
              </a:spcBef>
            </a:pPr>
            <a:r>
              <a:rPr lang="en-US" sz="37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Black Cove </a:t>
            </a:r>
          </a:p>
          <a:p>
            <a:pPr algn="ctr">
              <a:lnSpc>
                <a:spcPts val="5277"/>
              </a:lnSpc>
              <a:spcBef>
                <a:spcPct val="0"/>
              </a:spcBef>
            </a:pPr>
            <a:r>
              <a:rPr lang="en-US" sz="37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Fire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854235" y="7956429"/>
            <a:ext cx="3078568" cy="140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7"/>
              </a:lnSpc>
              <a:spcBef>
                <a:spcPct val="0"/>
              </a:spcBef>
            </a:pPr>
            <a:r>
              <a:rPr lang="en-US" sz="37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Deep Woods </a:t>
            </a:r>
          </a:p>
          <a:p>
            <a:pPr algn="ctr">
              <a:lnSpc>
                <a:spcPts val="5837"/>
              </a:lnSpc>
              <a:spcBef>
                <a:spcPct val="0"/>
              </a:spcBef>
            </a:pPr>
            <a:r>
              <a:rPr lang="en-US" sz="41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Fire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643540" y="8018051"/>
            <a:ext cx="3078568" cy="140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7"/>
              </a:lnSpc>
              <a:spcBef>
                <a:spcPct val="0"/>
              </a:spcBef>
            </a:pPr>
            <a:r>
              <a:rPr lang="en-US" sz="37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Fish Hook </a:t>
            </a:r>
          </a:p>
          <a:p>
            <a:pPr algn="ctr">
              <a:lnSpc>
                <a:spcPts val="5837"/>
              </a:lnSpc>
              <a:spcBef>
                <a:spcPct val="0"/>
              </a:spcBef>
            </a:pPr>
            <a:r>
              <a:rPr lang="en-US" sz="41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Fire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11190145" y="3395928"/>
            <a:ext cx="9884974" cy="3789229"/>
          </a:xfrm>
          <a:custGeom>
            <a:avLst/>
            <a:gdLst/>
            <a:ahLst/>
            <a:cxnLst/>
            <a:rect l="l" t="t" r="r" b="b"/>
            <a:pathLst>
              <a:path w="11352394" h="4154525">
                <a:moveTo>
                  <a:pt x="0" y="4154525"/>
                </a:moveTo>
                <a:lnTo>
                  <a:pt x="11352393" y="4154525"/>
                </a:lnTo>
                <a:lnTo>
                  <a:pt x="11352393" y="0"/>
                </a:lnTo>
                <a:lnTo>
                  <a:pt x="0" y="0"/>
                </a:lnTo>
                <a:lnTo>
                  <a:pt x="0" y="415452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0" b="-1168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" y="658749"/>
            <a:ext cx="8423305" cy="917134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D2A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10092" y="952501"/>
            <a:ext cx="8068835" cy="8648370"/>
            <a:chOff x="0" y="0"/>
            <a:chExt cx="812800" cy="8236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23613"/>
            </a:xfrm>
            <a:custGeom>
              <a:avLst/>
              <a:gdLst/>
              <a:ahLst/>
              <a:cxnLst/>
              <a:rect l="l" t="t" r="r" b="b"/>
              <a:pathLst>
                <a:path w="812800" h="823613">
                  <a:moveTo>
                    <a:pt x="406400" y="0"/>
                  </a:moveTo>
                  <a:cubicBezTo>
                    <a:pt x="181951" y="0"/>
                    <a:pt x="0" y="184372"/>
                    <a:pt x="0" y="411807"/>
                  </a:cubicBezTo>
                  <a:cubicBezTo>
                    <a:pt x="0" y="639241"/>
                    <a:pt x="181951" y="823613"/>
                    <a:pt x="406400" y="823613"/>
                  </a:cubicBezTo>
                  <a:cubicBezTo>
                    <a:pt x="630849" y="823613"/>
                    <a:pt x="812800" y="639241"/>
                    <a:pt x="812800" y="411807"/>
                  </a:cubicBezTo>
                  <a:cubicBezTo>
                    <a:pt x="812800" y="184372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6883" t="-37516" b="-6260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042889" y="0"/>
            <a:ext cx="2317414" cy="2317414"/>
            <a:chOff x="0" y="0"/>
            <a:chExt cx="14840029" cy="14840029"/>
          </a:xfrm>
        </p:grpSpPr>
        <p:sp>
          <p:nvSpPr>
            <p:cNvPr id="12" name="Freeform 12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-6983" r="-6983"/>
              </a:stretch>
            </a:blipFill>
          </p:spPr>
        </p:sp>
      </p:grpSp>
      <p:sp>
        <p:nvSpPr>
          <p:cNvPr id="15" name="AutoShape 15"/>
          <p:cNvSpPr/>
          <p:nvPr/>
        </p:nvSpPr>
        <p:spPr>
          <a:xfrm flipV="1">
            <a:off x="17560267" y="675182"/>
            <a:ext cx="0" cy="422525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6" name="Group 16"/>
          <p:cNvGrpSpPr/>
          <p:nvPr/>
        </p:nvGrpSpPr>
        <p:grpSpPr>
          <a:xfrm>
            <a:off x="1015688" y="6621571"/>
            <a:ext cx="6313783" cy="1231543"/>
            <a:chOff x="0" y="0"/>
            <a:chExt cx="1968013" cy="38667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68013" cy="386672"/>
            </a:xfrm>
            <a:custGeom>
              <a:avLst/>
              <a:gdLst/>
              <a:ahLst/>
              <a:cxnLst/>
              <a:rect l="l" t="t" r="r" b="b"/>
              <a:pathLst>
                <a:path w="1968013" h="386672">
                  <a:moveTo>
                    <a:pt x="52840" y="0"/>
                  </a:moveTo>
                  <a:lnTo>
                    <a:pt x="1915173" y="0"/>
                  </a:lnTo>
                  <a:cubicBezTo>
                    <a:pt x="1944356" y="0"/>
                    <a:pt x="1968013" y="23657"/>
                    <a:pt x="1968013" y="52840"/>
                  </a:cubicBezTo>
                  <a:lnTo>
                    <a:pt x="1968013" y="333832"/>
                  </a:lnTo>
                  <a:cubicBezTo>
                    <a:pt x="1968013" y="363015"/>
                    <a:pt x="1944356" y="386672"/>
                    <a:pt x="1915173" y="386672"/>
                  </a:cubicBezTo>
                  <a:lnTo>
                    <a:pt x="52840" y="386672"/>
                  </a:lnTo>
                  <a:cubicBezTo>
                    <a:pt x="23657" y="386672"/>
                    <a:pt x="0" y="363015"/>
                    <a:pt x="0" y="333832"/>
                  </a:cubicBezTo>
                  <a:lnTo>
                    <a:pt x="0" y="52840"/>
                  </a:lnTo>
                  <a:cubicBezTo>
                    <a:pt x="0" y="23657"/>
                    <a:pt x="23657" y="0"/>
                    <a:pt x="52840" y="0"/>
                  </a:cubicBezTo>
                  <a:close/>
                </a:path>
              </a:pathLst>
            </a:custGeom>
            <a:solidFill>
              <a:srgbClr val="FFFFFF">
                <a:alpha val="6078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1968013" cy="4533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9361006" y="3497252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5"/>
                </a:lnTo>
                <a:lnTo>
                  <a:pt x="0" y="305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9498317" y="2580818"/>
            <a:ext cx="7257367" cy="93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81"/>
              </a:lnSpc>
            </a:pPr>
            <a:r>
              <a:rPr lang="en-US" sz="5817" b="1">
                <a:solidFill>
                  <a:srgbClr val="120A6D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Initial Findings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14534" y="3444435"/>
            <a:ext cx="7671597" cy="39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Vegetative debris from Hurricane Helene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244739" y="658749"/>
            <a:ext cx="5044252" cy="43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44"/>
              </a:lnSpc>
            </a:pPr>
            <a:r>
              <a:rPr lang="en-US" sz="2896" spc="28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BLACK COVE COMPLEX FIRE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14534" y="3819041"/>
            <a:ext cx="8473466" cy="78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Unified Command/ICP - Green River Cove -Lack of Communication NCFS/Local FD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14534" y="4574745"/>
            <a:ext cx="7671597" cy="78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Communication- Evacuation areas, text for WEA, door to door evacuation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98317" y="6968447"/>
            <a:ext cx="7257367" cy="93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81"/>
              </a:lnSpc>
            </a:pPr>
            <a:r>
              <a:rPr lang="en-US" sz="5817" b="1">
                <a:solidFill>
                  <a:srgbClr val="120A6D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Best Practices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14534" y="8984301"/>
            <a:ext cx="7671597" cy="39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Collaboration of firefighting efforts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14534" y="9438353"/>
            <a:ext cx="7671597" cy="39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Stakeholders Briefings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80765" y="8200022"/>
            <a:ext cx="7671597" cy="39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Interactive Evacuation Map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780765" y="8577874"/>
            <a:ext cx="7671597" cy="39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 dirty="0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County PIO/GIS Tech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3943" y="6729193"/>
            <a:ext cx="7335416" cy="101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1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20A6D"/>
                </a:solidFill>
                <a:latin typeface="Poppins Bold"/>
                <a:ea typeface="Poppins Bold"/>
                <a:cs typeface="Poppins Bold"/>
                <a:sym typeface="Poppins Bold"/>
              </a:rPr>
              <a:t>Polk County Sheriff Tim Wright </a:t>
            </a:r>
          </a:p>
          <a:p>
            <a:pPr algn="ctr">
              <a:lnSpc>
                <a:spcPts val="4041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120A6D"/>
                </a:solidFill>
                <a:latin typeface="Poppins Bold"/>
                <a:ea typeface="Poppins Bold"/>
                <a:cs typeface="Poppins Bold"/>
                <a:sym typeface="Poppins Bold"/>
              </a:rPr>
              <a:t>conducting door to door evacuations.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814534" y="5351757"/>
            <a:ext cx="7671597" cy="39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Ready, Set, Go Evacuation Process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80765" y="5704209"/>
            <a:ext cx="7671597" cy="39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Polk County IMT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814534" y="6053486"/>
            <a:ext cx="7671597" cy="39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Resource Tracking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814534" y="6431338"/>
            <a:ext cx="7671597" cy="39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Field Communications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814534" y="7793595"/>
            <a:ext cx="7671597" cy="39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79"/>
              </a:lnSpc>
            </a:pPr>
            <a:r>
              <a:rPr lang="en-US" sz="2199" spc="52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State of Emergency/Burn Bans</a:t>
            </a:r>
          </a:p>
        </p:txBody>
      </p:sp>
      <p:sp>
        <p:nvSpPr>
          <p:cNvPr id="36" name="Freeform 36"/>
          <p:cNvSpPr/>
          <p:nvPr/>
        </p:nvSpPr>
        <p:spPr>
          <a:xfrm>
            <a:off x="9361006" y="3876191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4"/>
                </a:lnTo>
                <a:lnTo>
                  <a:pt x="0" y="305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9361006" y="4667066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4"/>
                </a:lnTo>
                <a:lnTo>
                  <a:pt x="0" y="305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9361006" y="5404575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4"/>
                </a:lnTo>
                <a:lnTo>
                  <a:pt x="0" y="305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9361006" y="5761359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5"/>
                </a:lnTo>
                <a:lnTo>
                  <a:pt x="0" y="305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9361006" y="6114969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5"/>
                </a:lnTo>
                <a:lnTo>
                  <a:pt x="0" y="305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9361006" y="6468579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4"/>
                </a:lnTo>
                <a:lnTo>
                  <a:pt x="0" y="305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9361006" y="7860413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5"/>
                </a:lnTo>
                <a:lnTo>
                  <a:pt x="0" y="305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9361006" y="8271173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5"/>
                </a:lnTo>
                <a:lnTo>
                  <a:pt x="0" y="305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9361006" y="8624783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4"/>
                </a:lnTo>
                <a:lnTo>
                  <a:pt x="0" y="3059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9361006" y="9037118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5"/>
                </a:lnTo>
                <a:lnTo>
                  <a:pt x="0" y="305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9361006" y="9447878"/>
            <a:ext cx="274621" cy="305985"/>
          </a:xfrm>
          <a:custGeom>
            <a:avLst/>
            <a:gdLst/>
            <a:ahLst/>
            <a:cxnLst/>
            <a:rect l="l" t="t" r="r" b="b"/>
            <a:pathLst>
              <a:path w="274621" h="305985">
                <a:moveTo>
                  <a:pt x="0" y="0"/>
                </a:moveTo>
                <a:lnTo>
                  <a:pt x="274621" y="0"/>
                </a:lnTo>
                <a:lnTo>
                  <a:pt x="274621" y="305985"/>
                </a:lnTo>
                <a:lnTo>
                  <a:pt x="0" y="305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533400" y="276802"/>
            <a:ext cx="0" cy="422525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2039600" y="-989002"/>
            <a:ext cx="7237783" cy="7484509"/>
          </a:xfrm>
          <a:custGeom>
            <a:avLst/>
            <a:gdLst/>
            <a:ahLst/>
            <a:cxnLst/>
            <a:rect l="l" t="t" r="r" b="b"/>
            <a:pathLst>
              <a:path w="6067977" h="6067977">
                <a:moveTo>
                  <a:pt x="0" y="0"/>
                </a:moveTo>
                <a:lnTo>
                  <a:pt x="6067977" y="0"/>
                </a:lnTo>
                <a:lnTo>
                  <a:pt x="6067977" y="6067977"/>
                </a:lnTo>
                <a:lnTo>
                  <a:pt x="0" y="60679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" y="6311893"/>
            <a:ext cx="8636750" cy="770366"/>
            <a:chOff x="0" y="0"/>
            <a:chExt cx="2757635" cy="1985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57635" cy="198571"/>
            </a:xfrm>
            <a:custGeom>
              <a:avLst/>
              <a:gdLst/>
              <a:ahLst/>
              <a:cxnLst/>
              <a:rect l="l" t="t" r="r" b="b"/>
              <a:pathLst>
                <a:path w="2757635" h="198571">
                  <a:moveTo>
                    <a:pt x="36906" y="0"/>
                  </a:moveTo>
                  <a:lnTo>
                    <a:pt x="2720729" y="0"/>
                  </a:lnTo>
                  <a:cubicBezTo>
                    <a:pt x="2730517" y="0"/>
                    <a:pt x="2739904" y="3888"/>
                    <a:pt x="2746826" y="10810"/>
                  </a:cubicBezTo>
                  <a:cubicBezTo>
                    <a:pt x="2753747" y="17731"/>
                    <a:pt x="2757635" y="27118"/>
                    <a:pt x="2757635" y="36906"/>
                  </a:cubicBezTo>
                  <a:lnTo>
                    <a:pt x="2757635" y="161665"/>
                  </a:lnTo>
                  <a:cubicBezTo>
                    <a:pt x="2757635" y="171453"/>
                    <a:pt x="2753747" y="180840"/>
                    <a:pt x="2746826" y="187762"/>
                  </a:cubicBezTo>
                  <a:cubicBezTo>
                    <a:pt x="2739904" y="194683"/>
                    <a:pt x="2730517" y="198571"/>
                    <a:pt x="2720729" y="198571"/>
                  </a:cubicBezTo>
                  <a:lnTo>
                    <a:pt x="36906" y="198571"/>
                  </a:lnTo>
                  <a:cubicBezTo>
                    <a:pt x="27118" y="198571"/>
                    <a:pt x="17731" y="194683"/>
                    <a:pt x="10810" y="187762"/>
                  </a:cubicBezTo>
                  <a:cubicBezTo>
                    <a:pt x="3888" y="180840"/>
                    <a:pt x="0" y="171453"/>
                    <a:pt x="0" y="161665"/>
                  </a:cubicBezTo>
                  <a:lnTo>
                    <a:pt x="0" y="36906"/>
                  </a:lnTo>
                  <a:cubicBezTo>
                    <a:pt x="0" y="27118"/>
                    <a:pt x="3888" y="17731"/>
                    <a:pt x="10810" y="10810"/>
                  </a:cubicBezTo>
                  <a:cubicBezTo>
                    <a:pt x="17731" y="3888"/>
                    <a:pt x="27118" y="0"/>
                    <a:pt x="369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757635" cy="265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" y="7604914"/>
            <a:ext cx="8636751" cy="770366"/>
            <a:chOff x="0" y="0"/>
            <a:chExt cx="2757635" cy="1985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57635" cy="198571"/>
            </a:xfrm>
            <a:custGeom>
              <a:avLst/>
              <a:gdLst/>
              <a:ahLst/>
              <a:cxnLst/>
              <a:rect l="l" t="t" r="r" b="b"/>
              <a:pathLst>
                <a:path w="2757635" h="198571">
                  <a:moveTo>
                    <a:pt x="36906" y="0"/>
                  </a:moveTo>
                  <a:lnTo>
                    <a:pt x="2720729" y="0"/>
                  </a:lnTo>
                  <a:cubicBezTo>
                    <a:pt x="2730517" y="0"/>
                    <a:pt x="2739904" y="3888"/>
                    <a:pt x="2746826" y="10810"/>
                  </a:cubicBezTo>
                  <a:cubicBezTo>
                    <a:pt x="2753747" y="17731"/>
                    <a:pt x="2757635" y="27118"/>
                    <a:pt x="2757635" y="36906"/>
                  </a:cubicBezTo>
                  <a:lnTo>
                    <a:pt x="2757635" y="161665"/>
                  </a:lnTo>
                  <a:cubicBezTo>
                    <a:pt x="2757635" y="171453"/>
                    <a:pt x="2753747" y="180840"/>
                    <a:pt x="2746826" y="187762"/>
                  </a:cubicBezTo>
                  <a:cubicBezTo>
                    <a:pt x="2739904" y="194683"/>
                    <a:pt x="2730517" y="198571"/>
                    <a:pt x="2720729" y="198571"/>
                  </a:cubicBezTo>
                  <a:lnTo>
                    <a:pt x="36906" y="198571"/>
                  </a:lnTo>
                  <a:cubicBezTo>
                    <a:pt x="27118" y="198571"/>
                    <a:pt x="17731" y="194683"/>
                    <a:pt x="10810" y="187762"/>
                  </a:cubicBezTo>
                  <a:cubicBezTo>
                    <a:pt x="3888" y="180840"/>
                    <a:pt x="0" y="171453"/>
                    <a:pt x="0" y="161665"/>
                  </a:cubicBezTo>
                  <a:lnTo>
                    <a:pt x="0" y="36906"/>
                  </a:lnTo>
                  <a:cubicBezTo>
                    <a:pt x="0" y="27118"/>
                    <a:pt x="3888" y="17731"/>
                    <a:pt x="10810" y="10810"/>
                  </a:cubicBezTo>
                  <a:cubicBezTo>
                    <a:pt x="17731" y="3888"/>
                    <a:pt x="27118" y="0"/>
                    <a:pt x="369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2757635" cy="265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99331" y="6179163"/>
            <a:ext cx="951913" cy="95191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0A6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65571" y="7476040"/>
            <a:ext cx="951913" cy="95191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0A6D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98853" y="6296453"/>
            <a:ext cx="717334" cy="717334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8B68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82861" y="7593330"/>
            <a:ext cx="717334" cy="717334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8B68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3" y="8897935"/>
            <a:ext cx="8636752" cy="770366"/>
            <a:chOff x="0" y="0"/>
            <a:chExt cx="2757635" cy="19857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57635" cy="198571"/>
            </a:xfrm>
            <a:custGeom>
              <a:avLst/>
              <a:gdLst/>
              <a:ahLst/>
              <a:cxnLst/>
              <a:rect l="l" t="t" r="r" b="b"/>
              <a:pathLst>
                <a:path w="2757635" h="198571">
                  <a:moveTo>
                    <a:pt x="36906" y="0"/>
                  </a:moveTo>
                  <a:lnTo>
                    <a:pt x="2720729" y="0"/>
                  </a:lnTo>
                  <a:cubicBezTo>
                    <a:pt x="2730517" y="0"/>
                    <a:pt x="2739904" y="3888"/>
                    <a:pt x="2746826" y="10810"/>
                  </a:cubicBezTo>
                  <a:cubicBezTo>
                    <a:pt x="2753747" y="17731"/>
                    <a:pt x="2757635" y="27118"/>
                    <a:pt x="2757635" y="36906"/>
                  </a:cubicBezTo>
                  <a:lnTo>
                    <a:pt x="2757635" y="161665"/>
                  </a:lnTo>
                  <a:cubicBezTo>
                    <a:pt x="2757635" y="171453"/>
                    <a:pt x="2753747" y="180840"/>
                    <a:pt x="2746826" y="187762"/>
                  </a:cubicBezTo>
                  <a:cubicBezTo>
                    <a:pt x="2739904" y="194683"/>
                    <a:pt x="2730517" y="198571"/>
                    <a:pt x="2720729" y="198571"/>
                  </a:cubicBezTo>
                  <a:lnTo>
                    <a:pt x="36906" y="198571"/>
                  </a:lnTo>
                  <a:cubicBezTo>
                    <a:pt x="27118" y="198571"/>
                    <a:pt x="17731" y="194683"/>
                    <a:pt x="10810" y="187762"/>
                  </a:cubicBezTo>
                  <a:cubicBezTo>
                    <a:pt x="3888" y="180840"/>
                    <a:pt x="0" y="171453"/>
                    <a:pt x="0" y="161665"/>
                  </a:cubicBezTo>
                  <a:lnTo>
                    <a:pt x="0" y="36906"/>
                  </a:lnTo>
                  <a:cubicBezTo>
                    <a:pt x="0" y="27118"/>
                    <a:pt x="3888" y="17731"/>
                    <a:pt x="10810" y="10810"/>
                  </a:cubicBezTo>
                  <a:cubicBezTo>
                    <a:pt x="17731" y="3888"/>
                    <a:pt x="27118" y="0"/>
                    <a:pt x="369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2757635" cy="265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156666" y="6477777"/>
            <a:ext cx="237243" cy="354686"/>
          </a:xfrm>
          <a:custGeom>
            <a:avLst/>
            <a:gdLst/>
            <a:ahLst/>
            <a:cxnLst/>
            <a:rect l="l" t="t" r="r" b="b"/>
            <a:pathLst>
              <a:path w="237243" h="354686">
                <a:moveTo>
                  <a:pt x="0" y="0"/>
                </a:moveTo>
                <a:lnTo>
                  <a:pt x="237243" y="0"/>
                </a:lnTo>
                <a:lnTo>
                  <a:pt x="237243" y="354686"/>
                </a:lnTo>
                <a:lnTo>
                  <a:pt x="0" y="3546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56666" y="7816877"/>
            <a:ext cx="237243" cy="354686"/>
          </a:xfrm>
          <a:custGeom>
            <a:avLst/>
            <a:gdLst/>
            <a:ahLst/>
            <a:cxnLst/>
            <a:rect l="l" t="t" r="r" b="b"/>
            <a:pathLst>
              <a:path w="237243" h="354686">
                <a:moveTo>
                  <a:pt x="0" y="0"/>
                </a:moveTo>
                <a:lnTo>
                  <a:pt x="237243" y="0"/>
                </a:lnTo>
                <a:lnTo>
                  <a:pt x="237243" y="354686"/>
                </a:lnTo>
                <a:lnTo>
                  <a:pt x="0" y="3546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3868401" y="5767682"/>
            <a:ext cx="4419600" cy="4419600"/>
            <a:chOff x="0" y="0"/>
            <a:chExt cx="14840029" cy="14840029"/>
          </a:xfrm>
        </p:grpSpPr>
        <p:sp>
          <p:nvSpPr>
            <p:cNvPr id="31" name="Freeform 3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120A6D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223" t="-15475" r="223" b="-15475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10490189" y="4063991"/>
            <a:ext cx="4512634" cy="4833943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0946" t="-27911" b="-18070"/>
              </a:stretch>
            </a:blipFill>
            <a:ln w="161925" cap="sq">
              <a:solidFill>
                <a:srgbClr val="120A6D"/>
              </a:solidFill>
              <a:prstDash val="solid"/>
              <a:miter/>
            </a:ln>
          </p:spPr>
        </p:sp>
      </p:grpSp>
      <p:grpSp>
        <p:nvGrpSpPr>
          <p:cNvPr id="36" name="Group 36"/>
          <p:cNvGrpSpPr/>
          <p:nvPr/>
        </p:nvGrpSpPr>
        <p:grpSpPr>
          <a:xfrm>
            <a:off x="13423147" y="256522"/>
            <a:ext cx="4690704" cy="501217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75159"/>
              </a:stretch>
            </a:blipFill>
            <a:ln w="161925" cap="sq">
              <a:solidFill>
                <a:srgbClr val="120A6D"/>
              </a:solidFill>
              <a:prstDash val="solid"/>
              <a:miter/>
            </a:ln>
          </p:spPr>
        </p:sp>
      </p:grpSp>
      <p:sp>
        <p:nvSpPr>
          <p:cNvPr id="38" name="TextBox 38"/>
          <p:cNvSpPr txBox="1"/>
          <p:nvPr/>
        </p:nvSpPr>
        <p:spPr>
          <a:xfrm>
            <a:off x="533400" y="856835"/>
            <a:ext cx="7566468" cy="1819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81"/>
              </a:lnSpc>
            </a:pPr>
            <a:r>
              <a:rPr lang="en-US" sz="5817" b="1" dirty="0">
                <a:solidFill>
                  <a:srgbClr val="120A6D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Community Engagement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854286" y="8796774"/>
            <a:ext cx="951913" cy="951913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0A6D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971576" y="8905736"/>
            <a:ext cx="717334" cy="717334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8B68D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>
            <a:off x="1211621" y="9119246"/>
            <a:ext cx="237243" cy="354686"/>
          </a:xfrm>
          <a:custGeom>
            <a:avLst/>
            <a:gdLst/>
            <a:ahLst/>
            <a:cxnLst/>
            <a:rect l="l" t="t" r="r" b="b"/>
            <a:pathLst>
              <a:path w="237243" h="354686">
                <a:moveTo>
                  <a:pt x="0" y="0"/>
                </a:moveTo>
                <a:lnTo>
                  <a:pt x="237244" y="0"/>
                </a:lnTo>
                <a:lnTo>
                  <a:pt x="237244" y="354686"/>
                </a:lnTo>
                <a:lnTo>
                  <a:pt x="0" y="3546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6" name="Group 46"/>
          <p:cNvGrpSpPr>
            <a:grpSpLocks noChangeAspect="1"/>
          </p:cNvGrpSpPr>
          <p:nvPr/>
        </p:nvGrpSpPr>
        <p:grpSpPr>
          <a:xfrm>
            <a:off x="6217399" y="276802"/>
            <a:ext cx="2317414" cy="2317414"/>
            <a:chOff x="0" y="0"/>
            <a:chExt cx="14840029" cy="14840029"/>
          </a:xfrm>
        </p:grpSpPr>
        <p:sp>
          <p:nvSpPr>
            <p:cNvPr id="47" name="Freeform 4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C8B68D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8"/>
              <a:stretch>
                <a:fillRect l="-6983" r="-6983"/>
              </a:stretch>
            </a:blipFill>
          </p:spPr>
        </p:sp>
      </p:grpSp>
      <p:sp>
        <p:nvSpPr>
          <p:cNvPr id="50" name="TextBox 50"/>
          <p:cNvSpPr txBox="1"/>
          <p:nvPr/>
        </p:nvSpPr>
        <p:spPr>
          <a:xfrm>
            <a:off x="1881656" y="7788986"/>
            <a:ext cx="6583665" cy="4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63"/>
              </a:lnSpc>
            </a:pPr>
            <a:r>
              <a:rPr lang="en-US" sz="2824" b="1" spc="28">
                <a:solidFill>
                  <a:srgbClr val="120A6D"/>
                </a:solidFill>
                <a:latin typeface="Poppins Bold"/>
                <a:ea typeface="Poppins Bold"/>
                <a:cs typeface="Poppins Bold"/>
                <a:sym typeface="Poppins Bold"/>
              </a:rPr>
              <a:t>Dedicated Website for Fire Updates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917732" y="9034388"/>
            <a:ext cx="4927579" cy="4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63"/>
              </a:lnSpc>
            </a:pPr>
            <a:r>
              <a:rPr lang="en-US" sz="2824" b="1" spc="28">
                <a:solidFill>
                  <a:srgbClr val="120A6D"/>
                </a:solidFill>
                <a:latin typeface="Poppins Bold"/>
                <a:ea typeface="Poppins Bold"/>
                <a:cs typeface="Poppins Bold"/>
                <a:sym typeface="Poppins Bold"/>
              </a:rPr>
              <a:t>Community Townhalls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92663" y="292200"/>
            <a:ext cx="5044252" cy="43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44"/>
              </a:lnSpc>
            </a:pPr>
            <a:r>
              <a:rPr lang="en-US" sz="2896" spc="28" dirty="0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BLACK COVE COMPLEX FIRE</a:t>
            </a:r>
          </a:p>
        </p:txBody>
      </p:sp>
      <p:grpSp>
        <p:nvGrpSpPr>
          <p:cNvPr id="53" name="Group 53"/>
          <p:cNvGrpSpPr/>
          <p:nvPr/>
        </p:nvGrpSpPr>
        <p:grpSpPr>
          <a:xfrm>
            <a:off x="-1" y="5143500"/>
            <a:ext cx="8636749" cy="770366"/>
            <a:chOff x="0" y="0"/>
            <a:chExt cx="2757635" cy="19857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2757635" cy="198571"/>
            </a:xfrm>
            <a:custGeom>
              <a:avLst/>
              <a:gdLst/>
              <a:ahLst/>
              <a:cxnLst/>
              <a:rect l="l" t="t" r="r" b="b"/>
              <a:pathLst>
                <a:path w="2757635" h="198571">
                  <a:moveTo>
                    <a:pt x="36906" y="0"/>
                  </a:moveTo>
                  <a:lnTo>
                    <a:pt x="2720729" y="0"/>
                  </a:lnTo>
                  <a:cubicBezTo>
                    <a:pt x="2730517" y="0"/>
                    <a:pt x="2739904" y="3888"/>
                    <a:pt x="2746826" y="10810"/>
                  </a:cubicBezTo>
                  <a:cubicBezTo>
                    <a:pt x="2753747" y="17731"/>
                    <a:pt x="2757635" y="27118"/>
                    <a:pt x="2757635" y="36906"/>
                  </a:cubicBezTo>
                  <a:lnTo>
                    <a:pt x="2757635" y="161665"/>
                  </a:lnTo>
                  <a:cubicBezTo>
                    <a:pt x="2757635" y="171453"/>
                    <a:pt x="2753747" y="180840"/>
                    <a:pt x="2746826" y="187762"/>
                  </a:cubicBezTo>
                  <a:cubicBezTo>
                    <a:pt x="2739904" y="194683"/>
                    <a:pt x="2730517" y="198571"/>
                    <a:pt x="2720729" y="198571"/>
                  </a:cubicBezTo>
                  <a:lnTo>
                    <a:pt x="36906" y="198571"/>
                  </a:lnTo>
                  <a:cubicBezTo>
                    <a:pt x="27118" y="198571"/>
                    <a:pt x="17731" y="194683"/>
                    <a:pt x="10810" y="187762"/>
                  </a:cubicBezTo>
                  <a:cubicBezTo>
                    <a:pt x="3888" y="180840"/>
                    <a:pt x="0" y="171453"/>
                    <a:pt x="0" y="161665"/>
                  </a:cubicBezTo>
                  <a:lnTo>
                    <a:pt x="0" y="36906"/>
                  </a:lnTo>
                  <a:cubicBezTo>
                    <a:pt x="0" y="27118"/>
                    <a:pt x="3888" y="17731"/>
                    <a:pt x="10810" y="10810"/>
                  </a:cubicBezTo>
                  <a:cubicBezTo>
                    <a:pt x="17731" y="3888"/>
                    <a:pt x="27118" y="0"/>
                    <a:pt x="369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-66675"/>
              <a:ext cx="2757635" cy="265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881656" y="5335929"/>
            <a:ext cx="5285481" cy="4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63"/>
              </a:lnSpc>
            </a:pPr>
            <a:r>
              <a:rPr lang="en-US" sz="2824" b="1" spc="28">
                <a:solidFill>
                  <a:srgbClr val="120A6D"/>
                </a:solidFill>
                <a:latin typeface="Poppins Bold"/>
                <a:ea typeface="Poppins Bold"/>
                <a:cs typeface="Poppins Bold"/>
                <a:sym typeface="Poppins Bold"/>
              </a:rPr>
              <a:t>Media Interviews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799331" y="4961952"/>
            <a:ext cx="951913" cy="951913"/>
            <a:chOff x="0" y="0"/>
            <a:chExt cx="812800" cy="8128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0A6D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898853" y="5079242"/>
            <a:ext cx="717334" cy="717334"/>
            <a:chOff x="0" y="0"/>
            <a:chExt cx="812800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8B68D"/>
            </a:solidFill>
          </p:spPr>
        </p:sp>
        <p:sp>
          <p:nvSpPr>
            <p:cNvPr id="62" name="TextBox 6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sp>
        <p:nvSpPr>
          <p:cNvPr id="63" name="Freeform 63"/>
          <p:cNvSpPr/>
          <p:nvPr/>
        </p:nvSpPr>
        <p:spPr>
          <a:xfrm>
            <a:off x="1156666" y="5276744"/>
            <a:ext cx="237243" cy="354686"/>
          </a:xfrm>
          <a:custGeom>
            <a:avLst/>
            <a:gdLst/>
            <a:ahLst/>
            <a:cxnLst/>
            <a:rect l="l" t="t" r="r" b="b"/>
            <a:pathLst>
              <a:path w="237243" h="354686">
                <a:moveTo>
                  <a:pt x="0" y="0"/>
                </a:moveTo>
                <a:lnTo>
                  <a:pt x="237243" y="0"/>
                </a:lnTo>
                <a:lnTo>
                  <a:pt x="237243" y="354686"/>
                </a:lnTo>
                <a:lnTo>
                  <a:pt x="0" y="3546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4" name="TextBox 64"/>
          <p:cNvSpPr txBox="1"/>
          <p:nvPr/>
        </p:nvSpPr>
        <p:spPr>
          <a:xfrm>
            <a:off x="1881656" y="6495507"/>
            <a:ext cx="5285481" cy="4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63"/>
              </a:lnSpc>
            </a:pPr>
            <a:r>
              <a:rPr lang="en-US" sz="2824" b="1" spc="28">
                <a:solidFill>
                  <a:srgbClr val="120A6D"/>
                </a:solidFill>
                <a:latin typeface="Poppins Bold"/>
                <a:ea typeface="Poppins Bold"/>
                <a:cs typeface="Poppins Bold"/>
                <a:sym typeface="Poppins Bold"/>
              </a:rPr>
              <a:t>Social Media Updates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0" y="3953462"/>
            <a:ext cx="8636748" cy="770366"/>
            <a:chOff x="0" y="0"/>
            <a:chExt cx="2681524" cy="198571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2681524" cy="198571"/>
            </a:xfrm>
            <a:custGeom>
              <a:avLst/>
              <a:gdLst/>
              <a:ahLst/>
              <a:cxnLst/>
              <a:rect l="l" t="t" r="r" b="b"/>
              <a:pathLst>
                <a:path w="2681524" h="198571">
                  <a:moveTo>
                    <a:pt x="37954" y="0"/>
                  </a:moveTo>
                  <a:lnTo>
                    <a:pt x="2643570" y="0"/>
                  </a:lnTo>
                  <a:cubicBezTo>
                    <a:pt x="2653636" y="0"/>
                    <a:pt x="2663290" y="3999"/>
                    <a:pt x="2670408" y="11116"/>
                  </a:cubicBezTo>
                  <a:cubicBezTo>
                    <a:pt x="2677526" y="18234"/>
                    <a:pt x="2681524" y="27888"/>
                    <a:pt x="2681524" y="37954"/>
                  </a:cubicBezTo>
                  <a:lnTo>
                    <a:pt x="2681524" y="160617"/>
                  </a:lnTo>
                  <a:cubicBezTo>
                    <a:pt x="2681524" y="170683"/>
                    <a:pt x="2677526" y="180337"/>
                    <a:pt x="2670408" y="187455"/>
                  </a:cubicBezTo>
                  <a:cubicBezTo>
                    <a:pt x="2663290" y="194573"/>
                    <a:pt x="2653636" y="198571"/>
                    <a:pt x="2643570" y="198571"/>
                  </a:cubicBezTo>
                  <a:lnTo>
                    <a:pt x="37954" y="198571"/>
                  </a:lnTo>
                  <a:cubicBezTo>
                    <a:pt x="27888" y="198571"/>
                    <a:pt x="18234" y="194573"/>
                    <a:pt x="11116" y="187455"/>
                  </a:cubicBezTo>
                  <a:cubicBezTo>
                    <a:pt x="3999" y="180337"/>
                    <a:pt x="0" y="170683"/>
                    <a:pt x="0" y="160617"/>
                  </a:cubicBezTo>
                  <a:lnTo>
                    <a:pt x="0" y="37954"/>
                  </a:lnTo>
                  <a:cubicBezTo>
                    <a:pt x="0" y="27888"/>
                    <a:pt x="3999" y="18234"/>
                    <a:pt x="11116" y="11116"/>
                  </a:cubicBezTo>
                  <a:cubicBezTo>
                    <a:pt x="18234" y="3999"/>
                    <a:pt x="27888" y="0"/>
                    <a:pt x="379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0" y="-66675"/>
              <a:ext cx="2681524" cy="265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sp>
        <p:nvSpPr>
          <p:cNvPr id="68" name="TextBox 68"/>
          <p:cNvSpPr txBox="1"/>
          <p:nvPr/>
        </p:nvSpPr>
        <p:spPr>
          <a:xfrm>
            <a:off x="1881656" y="4145891"/>
            <a:ext cx="5285481" cy="4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63"/>
              </a:lnSpc>
            </a:pPr>
            <a:r>
              <a:rPr lang="en-US" sz="2824" b="1" spc="28">
                <a:solidFill>
                  <a:srgbClr val="120A6D"/>
                </a:solidFill>
                <a:latin typeface="Poppins Bold"/>
                <a:ea typeface="Poppins Bold"/>
                <a:cs typeface="Poppins Bold"/>
                <a:sym typeface="Poppins Bold"/>
              </a:rPr>
              <a:t>Wireless Emergency Alerts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765571" y="3771914"/>
            <a:ext cx="951913" cy="951913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0A6D"/>
            </a:solidFill>
          </p:spPr>
        </p:sp>
        <p:sp>
          <p:nvSpPr>
            <p:cNvPr id="71" name="TextBox 7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882861" y="3882668"/>
            <a:ext cx="717334" cy="717334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8B68D"/>
            </a:solidFill>
          </p:spPr>
        </p:sp>
        <p:sp>
          <p:nvSpPr>
            <p:cNvPr id="74" name="TextBox 7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3"/>
                </a:lnSpc>
              </a:pPr>
              <a:endParaRPr/>
            </a:p>
          </p:txBody>
        </p:sp>
      </p:grpSp>
      <p:sp>
        <p:nvSpPr>
          <p:cNvPr id="75" name="Freeform 75"/>
          <p:cNvSpPr/>
          <p:nvPr/>
        </p:nvSpPr>
        <p:spPr>
          <a:xfrm>
            <a:off x="1138898" y="4063992"/>
            <a:ext cx="237243" cy="354686"/>
          </a:xfrm>
          <a:custGeom>
            <a:avLst/>
            <a:gdLst/>
            <a:ahLst/>
            <a:cxnLst/>
            <a:rect l="l" t="t" r="r" b="b"/>
            <a:pathLst>
              <a:path w="237243" h="354686">
                <a:moveTo>
                  <a:pt x="0" y="0"/>
                </a:moveTo>
                <a:lnTo>
                  <a:pt x="237244" y="0"/>
                </a:lnTo>
                <a:lnTo>
                  <a:pt x="237244" y="354686"/>
                </a:lnTo>
                <a:lnTo>
                  <a:pt x="0" y="3546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386774" y="538176"/>
            <a:ext cx="0" cy="422525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799545" y="538176"/>
            <a:ext cx="7566468" cy="93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81"/>
              </a:lnSpc>
            </a:pPr>
            <a:r>
              <a:rPr lang="en-US" sz="5817" b="1">
                <a:solidFill>
                  <a:srgbClr val="120A6D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Interactive Map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603117" y="79466"/>
            <a:ext cx="2317414" cy="2317414"/>
            <a:chOff x="0" y="0"/>
            <a:chExt cx="14840029" cy="14840029"/>
          </a:xfrm>
        </p:grpSpPr>
        <p:sp>
          <p:nvSpPr>
            <p:cNvPr id="8" name="Freeform 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C8B68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6983" r="-6983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414734" y="2832342"/>
            <a:ext cx="14348079" cy="7410995"/>
          </a:xfrm>
          <a:custGeom>
            <a:avLst/>
            <a:gdLst/>
            <a:ahLst/>
            <a:cxnLst/>
            <a:rect l="l" t="t" r="r" b="b"/>
            <a:pathLst>
              <a:path w="14348079" h="7410995">
                <a:moveTo>
                  <a:pt x="0" y="0"/>
                </a:moveTo>
                <a:lnTo>
                  <a:pt x="14348080" y="0"/>
                </a:lnTo>
                <a:lnTo>
                  <a:pt x="14348080" y="7410995"/>
                </a:lnTo>
                <a:lnTo>
                  <a:pt x="0" y="74109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386774" y="592978"/>
            <a:ext cx="5044252" cy="43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44"/>
              </a:lnSpc>
            </a:pPr>
            <a:r>
              <a:rPr lang="en-US" sz="2896" spc="28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BLACK COVE COMPLEX FIRE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9545" y="1627302"/>
            <a:ext cx="14963269" cy="624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98"/>
              </a:lnSpc>
            </a:pPr>
            <a:r>
              <a:rPr lang="en-US" sz="3915">
                <a:solidFill>
                  <a:srgbClr val="120A6D"/>
                </a:solidFill>
                <a:latin typeface="Poppins"/>
                <a:ea typeface="Poppins"/>
                <a:cs typeface="Poppins"/>
                <a:sym typeface="Poppins"/>
              </a:rPr>
              <a:t>Importance of integrating County level GIS into Operations</a:t>
            </a:r>
          </a:p>
        </p:txBody>
      </p:sp>
      <p:sp>
        <p:nvSpPr>
          <p:cNvPr id="14" name="AutoShape 14"/>
          <p:cNvSpPr/>
          <p:nvPr/>
        </p:nvSpPr>
        <p:spPr>
          <a:xfrm flipH="1">
            <a:off x="1281653" y="2832342"/>
            <a:ext cx="0" cy="7506025"/>
          </a:xfrm>
          <a:prstGeom prst="line">
            <a:avLst/>
          </a:prstGeom>
          <a:ln w="38100" cap="flat">
            <a:solidFill>
              <a:srgbClr val="120A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H="1">
            <a:off x="15896164" y="2780975"/>
            <a:ext cx="0" cy="7506025"/>
          </a:xfrm>
          <a:prstGeom prst="line">
            <a:avLst/>
          </a:prstGeom>
          <a:ln w="38100" cap="flat">
            <a:solidFill>
              <a:srgbClr val="120A6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H="1">
            <a:off x="1485615" y="2713663"/>
            <a:ext cx="14136551" cy="0"/>
          </a:xfrm>
          <a:prstGeom prst="line">
            <a:avLst/>
          </a:prstGeom>
          <a:ln w="38100" cap="flat">
            <a:solidFill>
              <a:srgbClr val="120A6D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6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4136042"/>
          </a:xfrm>
          <a:custGeom>
            <a:avLst/>
            <a:gdLst/>
            <a:ahLst/>
            <a:cxnLst/>
            <a:rect l="l" t="t" r="r" b="b"/>
            <a:pathLst>
              <a:path w="21049999" h="6177216">
                <a:moveTo>
                  <a:pt x="0" y="0"/>
                </a:moveTo>
                <a:lnTo>
                  <a:pt x="21049999" y="0"/>
                </a:lnTo>
                <a:lnTo>
                  <a:pt x="21049999" y="6177216"/>
                </a:lnTo>
                <a:lnTo>
                  <a:pt x="0" y="61772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444" b="-1978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72103" y="253866"/>
            <a:ext cx="6991467" cy="7404372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15476" b="-15476"/>
              </a:stretch>
            </a:blipFill>
            <a:ln w="142875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id="6" name="AutoShape 6"/>
          <p:cNvSpPr/>
          <p:nvPr/>
        </p:nvSpPr>
        <p:spPr>
          <a:xfrm flipV="1">
            <a:off x="17560267" y="675182"/>
            <a:ext cx="0" cy="422525"/>
          </a:xfrm>
          <a:prstGeom prst="line">
            <a:avLst/>
          </a:prstGeom>
          <a:ln w="666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927330" y="132360"/>
            <a:ext cx="2317409" cy="2317409"/>
            <a:chOff x="0" y="0"/>
            <a:chExt cx="14840029" cy="14840029"/>
          </a:xfrm>
        </p:grpSpPr>
        <p:sp>
          <p:nvSpPr>
            <p:cNvPr id="8" name="Freeform 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-6983" r="-6983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6878049" y="4136042"/>
            <a:ext cx="11030941" cy="6011863"/>
          </a:xfrm>
          <a:custGeom>
            <a:avLst/>
            <a:gdLst/>
            <a:ahLst/>
            <a:cxnLst/>
            <a:rect l="l" t="t" r="r" b="b"/>
            <a:pathLst>
              <a:path w="11030941" h="6011863">
                <a:moveTo>
                  <a:pt x="0" y="0"/>
                </a:moveTo>
                <a:lnTo>
                  <a:pt x="11030940" y="0"/>
                </a:lnTo>
                <a:lnTo>
                  <a:pt x="11030940" y="6011862"/>
                </a:lnTo>
                <a:lnTo>
                  <a:pt x="0" y="60118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236389" y="2519428"/>
            <a:ext cx="8490712" cy="1097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167"/>
              </a:lnSpc>
            </a:pPr>
            <a:r>
              <a:rPr lang="en-US" sz="6806" b="1" dirty="0">
                <a:solidFill>
                  <a:srgbClr val="C8B68D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7,670 Total Acres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44739" y="658749"/>
            <a:ext cx="5044252" cy="43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244"/>
              </a:lnSpc>
            </a:pPr>
            <a:r>
              <a:rPr lang="en-US" sz="2896" spc="28">
                <a:solidFill>
                  <a:srgbClr val="C8B68D"/>
                </a:solidFill>
                <a:latin typeface="Poppins"/>
                <a:ea typeface="Poppins"/>
                <a:cs typeface="Poppins"/>
                <a:sym typeface="Poppins"/>
              </a:rPr>
              <a:t>BLACK COVE COMPLEX FIRE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71889" y="4607741"/>
            <a:ext cx="1821070" cy="82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5"/>
              </a:lnSpc>
              <a:spcBef>
                <a:spcPct val="0"/>
              </a:spcBef>
            </a:pPr>
            <a:r>
              <a:rPr lang="en-US" sz="45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3,502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482984" y="4607741"/>
            <a:ext cx="1821070" cy="82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3"/>
              </a:lnSpc>
              <a:spcBef>
                <a:spcPct val="0"/>
              </a:spcBef>
            </a:pPr>
            <a:r>
              <a:rPr lang="en-US" sz="455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3,969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294779" y="4607741"/>
            <a:ext cx="1821070" cy="82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85"/>
              </a:lnSpc>
              <a:spcBef>
                <a:spcPct val="0"/>
              </a:spcBef>
            </a:pPr>
            <a:r>
              <a:rPr lang="en-US" sz="4561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199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67499" y="6273161"/>
            <a:ext cx="2831918" cy="131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2"/>
              </a:lnSpc>
              <a:spcBef>
                <a:spcPct val="0"/>
              </a:spcBef>
            </a:pPr>
            <a:r>
              <a:rPr lang="en-US" sz="414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Cause:</a:t>
            </a:r>
          </a:p>
          <a:p>
            <a:pPr algn="ctr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Powerline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91255" y="8534646"/>
            <a:ext cx="3078568" cy="134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7"/>
              </a:lnSpc>
              <a:spcBef>
                <a:spcPct val="0"/>
              </a:spcBef>
            </a:pPr>
            <a:r>
              <a:rPr lang="en-US" sz="37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Black Cove </a:t>
            </a:r>
          </a:p>
          <a:p>
            <a:pPr algn="ctr">
              <a:lnSpc>
                <a:spcPts val="5277"/>
              </a:lnSpc>
              <a:spcBef>
                <a:spcPct val="0"/>
              </a:spcBef>
            </a:pPr>
            <a:r>
              <a:rPr lang="en-US" sz="37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Fire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917524" y="8503835"/>
            <a:ext cx="3078568" cy="140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7"/>
              </a:lnSpc>
              <a:spcBef>
                <a:spcPct val="0"/>
              </a:spcBef>
            </a:pPr>
            <a:r>
              <a:rPr lang="en-US" sz="37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Deep Woods </a:t>
            </a:r>
          </a:p>
          <a:p>
            <a:pPr algn="ctr">
              <a:lnSpc>
                <a:spcPts val="5837"/>
              </a:lnSpc>
              <a:spcBef>
                <a:spcPct val="0"/>
              </a:spcBef>
            </a:pPr>
            <a:r>
              <a:rPr lang="en-US" sz="41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Fire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643540" y="8503835"/>
            <a:ext cx="3078568" cy="140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7"/>
              </a:lnSpc>
              <a:spcBef>
                <a:spcPct val="0"/>
              </a:spcBef>
            </a:pPr>
            <a:r>
              <a:rPr lang="en-US" sz="37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Fish Hook </a:t>
            </a:r>
          </a:p>
          <a:p>
            <a:pPr algn="ctr">
              <a:lnSpc>
                <a:spcPts val="5837"/>
              </a:lnSpc>
              <a:spcBef>
                <a:spcPct val="0"/>
              </a:spcBef>
            </a:pPr>
            <a:r>
              <a:rPr lang="en-US" sz="4169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Fire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917524" y="6273161"/>
            <a:ext cx="2831918" cy="1869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2"/>
              </a:lnSpc>
              <a:spcBef>
                <a:spcPct val="0"/>
              </a:spcBef>
            </a:pPr>
            <a:r>
              <a:rPr lang="en-US" sz="414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Cause:</a:t>
            </a:r>
          </a:p>
          <a:p>
            <a:pPr algn="ctr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Under </a:t>
            </a:r>
          </a:p>
          <a:p>
            <a:pPr algn="ctr">
              <a:lnSpc>
                <a:spcPts val="4402"/>
              </a:lnSpc>
              <a:spcBef>
                <a:spcPct val="0"/>
              </a:spcBef>
            </a:pPr>
            <a:r>
              <a:rPr lang="en-US" sz="314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Investigation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789355" y="6273161"/>
            <a:ext cx="2831918" cy="131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2"/>
              </a:lnSpc>
              <a:spcBef>
                <a:spcPct val="0"/>
              </a:spcBef>
            </a:pPr>
            <a:r>
              <a:rPr lang="en-US" sz="4144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Cause:</a:t>
            </a:r>
          </a:p>
          <a:p>
            <a:pPr algn="ctr">
              <a:lnSpc>
                <a:spcPts val="4396"/>
              </a:lnSpc>
              <a:spcBef>
                <a:spcPct val="0"/>
              </a:spcBef>
            </a:pPr>
            <a:r>
              <a:rPr lang="en-US" sz="314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Powerline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198</Words>
  <Application>Microsoft Office PowerPoint</Application>
  <PresentationFormat>Custom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Poppins Bold</vt:lpstr>
      <vt:lpstr>Poppins Semi-Bold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Polk County Emergency management</dc:title>
  <dc:creator>Kellie Cannon</dc:creator>
  <cp:lastModifiedBy>Kellie Cannon</cp:lastModifiedBy>
  <cp:revision>4</cp:revision>
  <dcterms:created xsi:type="dcterms:W3CDTF">2006-08-16T00:00:00Z</dcterms:created>
  <dcterms:modified xsi:type="dcterms:W3CDTF">2025-06-24T12:52:39Z</dcterms:modified>
  <dc:identifier>DAGrLclM0XE</dc:identifier>
</cp:coreProperties>
</file>