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7"/>
    <p:sldMasterId id="2147483697" r:id="rId98"/>
  </p:sldMasterIdLst>
  <p:notesMasterIdLst>
    <p:notesMasterId r:id="rId107"/>
  </p:notesMasterIdLst>
  <p:handoutMasterIdLst>
    <p:handoutMasterId r:id="rId108"/>
  </p:handoutMasterIdLst>
  <p:sldIdLst>
    <p:sldId id="400" r:id="rId99"/>
    <p:sldId id="332" r:id="rId100"/>
    <p:sldId id="363" r:id="rId101"/>
    <p:sldId id="416" r:id="rId102"/>
    <p:sldId id="418" r:id="rId103"/>
    <p:sldId id="421" r:id="rId104"/>
    <p:sldId id="408" r:id="rId105"/>
    <p:sldId id="412" r:id="rId106"/>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78443" autoAdjust="0"/>
  </p:normalViewPr>
  <p:slideViewPr>
    <p:cSldViewPr snapToGrid="0">
      <p:cViewPr varScale="1">
        <p:scale>
          <a:sx n="95" d="100"/>
          <a:sy n="95" d="100"/>
        </p:scale>
        <p:origin x="-2094"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07" Type="http://schemas.openxmlformats.org/officeDocument/2006/relationships/notesMaster" Target="notesMasters/notesMaster1.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4.xml"/><Relationship Id="rId110" Type="http://schemas.openxmlformats.org/officeDocument/2006/relationships/presProps" Target="presProp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 Target="slides/slide2.xml"/><Relationship Id="rId105" Type="http://schemas.openxmlformats.org/officeDocument/2006/relationships/slide" Target="slides/slide7.xml"/><Relationship Id="rId113"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slideMaster" Target="slideMasters/slideMaster2.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5.xml"/><Relationship Id="rId108" Type="http://schemas.openxmlformats.org/officeDocument/2006/relationships/handoutMaster" Target="handoutMasters/handoutMaster1.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8.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 Target="slides/slide1.xml"/><Relationship Id="rId101" Type="http://schemas.openxmlformats.org/officeDocument/2006/relationships/slide" Target="slides/slide3.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ommentAuthors" Target="commentAuthor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slideMaster" Target="slideMasters/slideMaster1.xml"/><Relationship Id="rId104" Type="http://schemas.openxmlformats.org/officeDocument/2006/relationships/slide" Target="slides/slide6.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u="none" dirty="0">
              <a:solidFill>
                <a:schemeClr val="bg2">
                  <a:lumMod val="10000"/>
                </a:schemeClr>
              </a:solidFill>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existing-health-condition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etfile01\DATA1\Common\ERD\COOLIT-CLIMECON4_EPA-CCD\Task Orders\COOLIT 010 Support for Climate Communication Products - Health\task 5\fact sheet outreach\draft kits for EPA\PPT headers\Existing_PP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8" y="1478"/>
            <a:ext cx="9144000" cy="3005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a:t>
            </a:r>
            <a:r>
              <a:rPr lang="en-US" sz="4400" b="1" dirty="0">
                <a:solidFill>
                  <a:schemeClr val="tx1"/>
                </a:solidFill>
              </a:rPr>
              <a:t> </a:t>
            </a:r>
            <a:r>
              <a:rPr lang="en-US" sz="4400" b="1" dirty="0" smtClean="0">
                <a:solidFill>
                  <a:schemeClr val="tx1"/>
                </a:solidFill>
              </a:rPr>
              <a:t>and the Health of People with Existing Medical Conditions</a:t>
            </a:r>
            <a:endParaRPr lang="en-US" sz="4400" b="1"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Existing Medical Conditions and </a:t>
            </a:r>
            <a:br>
              <a:rPr lang="en-US" dirty="0" smtClean="0"/>
            </a:br>
            <a:r>
              <a:rPr lang="en-US" dirty="0" smtClean="0"/>
              <a:t>Climate Change</a:t>
            </a:r>
            <a:endParaRPr lang="en-US" dirty="0"/>
          </a:p>
        </p:txBody>
      </p:sp>
      <p:sp>
        <p:nvSpPr>
          <p:cNvPr id="3" name="Content Placeholder 2"/>
          <p:cNvSpPr>
            <a:spLocks noGrp="1"/>
          </p:cNvSpPr>
          <p:nvPr>
            <p:ph idx="1"/>
          </p:nvPr>
        </p:nvSpPr>
        <p:spPr>
          <a:xfrm>
            <a:off x="94583" y="1349990"/>
            <a:ext cx="8229600" cy="5192701"/>
          </a:xfrm>
        </p:spPr>
        <p:txBody>
          <a:bodyPr>
            <a:noAutofit/>
          </a:bodyPr>
          <a:lstStyle/>
          <a:p>
            <a:pPr marL="457200"/>
            <a:r>
              <a:rPr lang="en-US" sz="2600" dirty="0"/>
              <a:t>People with existing medical conditions are at increased risk for illness and death from climate change-related impacts on </a:t>
            </a:r>
            <a:r>
              <a:rPr lang="en-US" sz="2600" dirty="0" smtClean="0"/>
              <a:t>health including:</a:t>
            </a:r>
            <a:br>
              <a:rPr lang="en-US" sz="2600" dirty="0" smtClean="0"/>
            </a:br>
            <a:endParaRPr lang="en-US" sz="2600" dirty="0" smtClean="0"/>
          </a:p>
          <a:p>
            <a:pPr lvl="1"/>
            <a:r>
              <a:rPr lang="en-US" sz="2400" dirty="0" smtClean="0"/>
              <a:t>changing </a:t>
            </a:r>
            <a:r>
              <a:rPr lang="en-US" sz="2400" dirty="0"/>
              <a:t>exposures to extreme </a:t>
            </a:r>
            <a:r>
              <a:rPr lang="en-US" sz="2400" dirty="0" smtClean="0"/>
              <a:t>heat</a:t>
            </a:r>
          </a:p>
          <a:p>
            <a:pPr lvl="1"/>
            <a:r>
              <a:rPr lang="en-US" sz="2400" dirty="0" smtClean="0"/>
              <a:t>extreme </a:t>
            </a:r>
            <a:r>
              <a:rPr lang="en-US" sz="2400" dirty="0"/>
              <a:t>weather </a:t>
            </a:r>
            <a:r>
              <a:rPr lang="en-US" sz="2400" dirty="0" smtClean="0"/>
              <a:t>events</a:t>
            </a:r>
          </a:p>
          <a:p>
            <a:pPr lvl="1"/>
            <a:r>
              <a:rPr lang="en-US" sz="2400" dirty="0" smtClean="0"/>
              <a:t>poor </a:t>
            </a:r>
            <a:r>
              <a:rPr lang="en-US" sz="2400" dirty="0"/>
              <a:t>air </a:t>
            </a:r>
            <a:r>
              <a:rPr lang="en-US" sz="2400" dirty="0" smtClean="0"/>
              <a:t>quality</a:t>
            </a:r>
            <a:endParaRPr lang="en-US" sz="2400" dirty="0"/>
          </a:p>
          <a:p>
            <a:pPr lvl="1"/>
            <a:endParaRPr lang="en-US" sz="2600" dirty="0" smtClean="0"/>
          </a:p>
          <a:p>
            <a:pPr marL="342900" indent="-342900"/>
            <a:r>
              <a:rPr lang="en-US" sz="2600" dirty="0" smtClean="0"/>
              <a:t>Existing </a:t>
            </a:r>
            <a:r>
              <a:rPr lang="en-US" sz="2600" dirty="0"/>
              <a:t>medical conditions can make individuals more sensitive to these exposures, increasing the potential for health impacts and worsening symptoms</a:t>
            </a:r>
            <a:r>
              <a:rPr lang="en-US" sz="2600" dirty="0" smtClean="0"/>
              <a:t>.</a:t>
            </a:r>
            <a:endParaRPr lang="en-US" sz="26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1611" y="2861077"/>
            <a:ext cx="2617237" cy="17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093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Chronic Medical Conditions</a:t>
            </a:r>
            <a:endParaRPr lang="en-US" dirty="0"/>
          </a:p>
        </p:txBody>
      </p:sp>
      <p:sp>
        <p:nvSpPr>
          <p:cNvPr id="3" name="Content Placeholder 2"/>
          <p:cNvSpPr>
            <a:spLocks noGrp="1"/>
          </p:cNvSpPr>
          <p:nvPr>
            <p:ph idx="1"/>
          </p:nvPr>
        </p:nvSpPr>
        <p:spPr>
          <a:xfrm>
            <a:off x="425668" y="1097742"/>
            <a:ext cx="8229600" cy="5129638"/>
          </a:xfrm>
        </p:spPr>
        <p:txBody>
          <a:bodyPr>
            <a:noAutofit/>
          </a:bodyPr>
          <a:lstStyle/>
          <a:p>
            <a:pPr indent="0">
              <a:buNone/>
            </a:pPr>
            <a:r>
              <a:rPr lang="en-US" sz="2000" dirty="0" smtClean="0"/>
              <a:t>People with the following illnesses should be aware that: </a:t>
            </a:r>
          </a:p>
          <a:p>
            <a:pPr indent="0">
              <a:buNone/>
            </a:pPr>
            <a:endParaRPr lang="en-US" sz="1100" dirty="0"/>
          </a:p>
          <a:p>
            <a:pPr marL="342900" indent="-342900"/>
            <a:r>
              <a:rPr lang="en-US" sz="1800" b="1" dirty="0"/>
              <a:t>Heart Disease</a:t>
            </a:r>
            <a:r>
              <a:rPr lang="en-US" sz="1800" dirty="0"/>
              <a:t>. Drugs used to treat heart diseases, such as diuretics and </a:t>
            </a:r>
            <a:r>
              <a:rPr lang="en-US" sz="1800" dirty="0" smtClean="0"/>
              <a:t>beta-blockers, can </a:t>
            </a:r>
            <a:r>
              <a:rPr lang="en-US" sz="1800" dirty="0"/>
              <a:t>make people with heart disease more sensitive to heat stress.</a:t>
            </a:r>
          </a:p>
          <a:p>
            <a:pPr marL="342900" indent="-342900"/>
            <a:r>
              <a:rPr lang="en-US" sz="1800" b="1" dirty="0"/>
              <a:t>Diabetes</a:t>
            </a:r>
            <a:r>
              <a:rPr lang="en-US" sz="1800" dirty="0"/>
              <a:t>. Diabetes increases sensitivity to heat stress. Extreme weather events can also present challenges for diabetics because these events can limit access to healthcare, medicine, and food needed to stay healthy.</a:t>
            </a:r>
          </a:p>
          <a:p>
            <a:pPr marL="342900" indent="-342900"/>
            <a:r>
              <a:rPr lang="en-US" sz="1800" b="1" dirty="0"/>
              <a:t>Asthma and </a:t>
            </a:r>
            <a:r>
              <a:rPr lang="en-US" sz="1800" b="1" dirty="0" smtClean="0"/>
              <a:t>COPD</a:t>
            </a:r>
            <a:r>
              <a:rPr lang="en-US" sz="1800" dirty="0" smtClean="0"/>
              <a:t>. </a:t>
            </a:r>
            <a:r>
              <a:rPr lang="en-US" sz="1800" dirty="0"/>
              <a:t>Patients with asthma and COPD are more sensitive than the general population to changes in outdoor air quality made worse by climate change. </a:t>
            </a:r>
            <a:endParaRPr lang="en-US" sz="1800" dirty="0" smtClean="0"/>
          </a:p>
          <a:p>
            <a:pPr marL="342900" indent="-342900"/>
            <a:r>
              <a:rPr lang="en-US" sz="1800" b="1" dirty="0" smtClean="0"/>
              <a:t>Alzheimer’s </a:t>
            </a:r>
            <a:r>
              <a:rPr lang="en-US" sz="1800" b="1" dirty="0"/>
              <a:t>Disease</a:t>
            </a:r>
            <a:r>
              <a:rPr lang="en-US" sz="1800" dirty="0"/>
              <a:t>. Alzheimer’s disease can impair judgment and responses in a crisis situation, such as an extreme weather event, which can place people at greater risk.</a:t>
            </a:r>
          </a:p>
          <a:p>
            <a:pPr marL="342900" indent="-342900"/>
            <a:r>
              <a:rPr lang="en-US" sz="1800" b="1" dirty="0"/>
              <a:t>Mental Illness</a:t>
            </a:r>
            <a:r>
              <a:rPr lang="en-US" sz="1800" dirty="0"/>
              <a:t>. Some medications for certain mental illnesses can increase sensitivity to heat stress. Extreme weather events may also disrupt communication lines and social support networks that people with mental illnesses need to stay </a:t>
            </a:r>
            <a:r>
              <a:rPr lang="en-US" sz="1800" dirty="0" smtClean="0"/>
              <a:t>healthy.</a:t>
            </a:r>
            <a:endParaRPr lang="en-US" sz="1800" dirty="0"/>
          </a:p>
        </p:txBody>
      </p:sp>
    </p:spTree>
    <p:extLst>
      <p:ext uri="{BB962C8B-B14F-4D97-AF65-F5344CB8AC3E}">
        <p14:creationId xmlns:p14="http://schemas.microsoft.com/office/powerpoint/2010/main" val="3314492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Factsheet</a:t>
            </a:r>
            <a:r>
              <a:rPr lang="en-US" b="1" dirty="0" smtClean="0"/>
              <a:t>: </a:t>
            </a:r>
            <a:r>
              <a:rPr lang="en-US" b="1" i="1" dirty="0" smtClean="0"/>
              <a:t>Climate Change and the </a:t>
            </a:r>
          </a:p>
          <a:p>
            <a:pPr indent="0">
              <a:buNone/>
            </a:pPr>
            <a:r>
              <a:rPr lang="en-US" b="1" i="1" dirty="0" smtClean="0"/>
              <a:t>Health of People with Existing Medical Conditions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261996" y="2514691"/>
            <a:ext cx="8466083" cy="1815882"/>
          </a:xfrm>
          <a:prstGeom prst="rect">
            <a:avLst/>
          </a:prstGeom>
        </p:spPr>
        <p:txBody>
          <a:bodyPr wrap="square">
            <a:spAutoFit/>
          </a:bodyPr>
          <a:lstStyle/>
          <a:p>
            <a:r>
              <a:rPr lang="en-US" sz="2800" dirty="0" smtClean="0">
                <a:hlinkClick r:id="rId3"/>
              </a:rPr>
              <a:t>www.epa.gov/climate-impacts/communicating-vulnerabilities-climate-change-existing-health-conditions</a:t>
            </a:r>
            <a:endParaRPr lang="en-US" sz="2800" dirty="0" smtClean="0"/>
          </a:p>
          <a:p>
            <a:endParaRPr lang="en-US" sz="28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2505" y="3673538"/>
            <a:ext cx="2348848" cy="30520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smtClean="0"/>
              <a:t>EPA Resources</a:t>
            </a:r>
            <a:r>
              <a:rPr lang="en-US" b="1" dirty="0"/>
              <a:t>: </a:t>
            </a:r>
            <a:r>
              <a:rPr lang="en-US" b="1" dirty="0" smtClean="0"/>
              <a:t>	</a:t>
            </a:r>
          </a:p>
          <a:p>
            <a:pPr marL="914400" indent="0">
              <a:buNone/>
            </a:pPr>
            <a:r>
              <a:rPr lang="en-US" sz="2800" dirty="0" smtClean="0">
                <a:hlinkClick r:id="rId3"/>
              </a:rPr>
              <a:t>www.epa.gov/climate-impacts</a:t>
            </a:r>
            <a:r>
              <a:rPr lang="en-US" sz="2800" dirty="0" smtClean="0"/>
              <a:t/>
            </a:r>
            <a:br>
              <a:rPr lang="en-US" sz="2800" dirty="0" smtClean="0"/>
            </a:br>
            <a:endParaRPr lang="en-US" sz="2800" dirty="0"/>
          </a:p>
          <a:p>
            <a:pPr marL="457200"/>
            <a:r>
              <a:rPr lang="en-US" b="1" dirty="0" smtClean="0"/>
              <a:t>USGCRP Climate and Health Assessment: </a:t>
            </a:r>
            <a:br>
              <a:rPr lang="en-US" b="1" dirty="0" smtClean="0"/>
            </a:br>
            <a:r>
              <a:rPr lang="en-US" b="1" dirty="0" smtClean="0"/>
              <a:t>	</a:t>
            </a:r>
            <a:r>
              <a:rPr lang="en-US" sz="2800" dirty="0" smtClean="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10.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11.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12.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13.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14.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15.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16.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17.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18.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19.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2.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20.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21.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22.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23.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24.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25.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26.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27.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28.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29.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3.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30.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31.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32.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33.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34.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35.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36.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37.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38.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39.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4.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40.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41.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42.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43.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44.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45.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46.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47.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48.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49.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5.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50.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51.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52.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53.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54.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55.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56.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57.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58.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59.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6.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60.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61.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62.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63.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64.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65.xml><?xml version="1.0" encoding="utf-8"?>
<ds:datastoreItem xmlns:ds="http://schemas.openxmlformats.org/officeDocument/2006/customXml" ds:itemID="{1ABE73C8-99B7-43ED-BE1E-42476244CBF2}">
  <ds:schemaRefs>
    <ds:schemaRef ds:uri="ESRI.ArcGIS.Mapping.OfficeIntegration.PowerPointInfo"/>
  </ds:schemaRefs>
</ds:datastoreItem>
</file>

<file path=customXml/itemProps66.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67.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68.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69.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7.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70.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71.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72.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73.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74.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75.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76.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77.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78.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79.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8.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80.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81.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82.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83.xml><?xml version="1.0" encoding="utf-8"?>
<ds:datastoreItem xmlns:ds="http://schemas.openxmlformats.org/officeDocument/2006/customXml" ds:itemID="{BB73D82C-B377-4776-B684-B9D693D170F8}">
  <ds:schemaRefs>
    <ds:schemaRef ds:uri="ESRI.ArcGIS.Mapping.OfficeIntegration.PowerPointInfo"/>
  </ds:schemaRefs>
</ds:datastoreItem>
</file>

<file path=customXml/itemProps84.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85.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86.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87.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88.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89.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9.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90.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91.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92.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93.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94.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95.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96.xml><?xml version="1.0" encoding="utf-8"?>
<ds:datastoreItem xmlns:ds="http://schemas.openxmlformats.org/officeDocument/2006/customXml" ds:itemID="{0F77D8A4-EA77-4018-9077-BC65ACCC1B0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29469</TotalTime>
  <Words>450</Words>
  <Application>Microsoft Office PowerPoint</Application>
  <PresentationFormat>On-screen Show (4:3)</PresentationFormat>
  <Paragraphs>59</Paragraphs>
  <Slides>8</Slides>
  <Notes>6</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Climate Health w/images</vt:lpstr>
      <vt:lpstr>Climate Health no images</vt:lpstr>
      <vt:lpstr>PowerPoint Presentation</vt:lpstr>
      <vt:lpstr>The US Climate Health Assessment</vt:lpstr>
      <vt:lpstr>How Climate Change Can Impact Health</vt:lpstr>
      <vt:lpstr>Vulnerability</vt:lpstr>
      <vt:lpstr>Existing Medical Conditions and  Climate Change</vt:lpstr>
      <vt:lpstr>Common Chronic Medical Conditions</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367</cp:revision>
  <cp:lastPrinted>2016-02-10T14:16:52Z</cp:lastPrinted>
  <dcterms:created xsi:type="dcterms:W3CDTF">2015-08-21T13:41:18Z</dcterms:created>
  <dcterms:modified xsi:type="dcterms:W3CDTF">2016-10-28T15:40:27Z</dcterms:modified>
</cp:coreProperties>
</file>