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99"/>
    <p:sldMasterId id="2147483697" r:id="rId100"/>
  </p:sldMasterIdLst>
  <p:notesMasterIdLst>
    <p:notesMasterId r:id="rId114"/>
  </p:notesMasterIdLst>
  <p:handoutMasterIdLst>
    <p:handoutMasterId r:id="rId115"/>
  </p:handoutMasterIdLst>
  <p:sldIdLst>
    <p:sldId id="400" r:id="rId101"/>
    <p:sldId id="332" r:id="rId102"/>
    <p:sldId id="363" r:id="rId103"/>
    <p:sldId id="416" r:id="rId104"/>
    <p:sldId id="410" r:id="rId105"/>
    <p:sldId id="414" r:id="rId106"/>
    <p:sldId id="419" r:id="rId107"/>
    <p:sldId id="417" r:id="rId108"/>
    <p:sldId id="420" r:id="rId109"/>
    <p:sldId id="418" r:id="rId110"/>
    <p:sldId id="421" r:id="rId111"/>
    <p:sldId id="408" r:id="rId112"/>
    <p:sldId id="412" r:id="rId113"/>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4" userDrawn="1">
          <p15:clr>
            <a:srgbClr val="A4A3A4"/>
          </p15:clr>
        </p15:guide>
        <p15:guide id="2" pos="2880">
          <p15:clr>
            <a:srgbClr val="A4A3A4"/>
          </p15:clr>
        </p15:guide>
      </p15:sldGuideLst>
    </p:ext>
    <p:ext uri="{2D200454-40CA-4A62-9FC3-DE9A4176ACB9}">
      <p15:notesGuideLst xmlns=""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5DA"/>
    <a:srgbClr val="FFCC99"/>
    <a:srgbClr val="586377"/>
    <a:srgbClr val="617483"/>
    <a:srgbClr val="8064A2"/>
    <a:srgbClr val="4BACC6"/>
    <a:srgbClr val="225EA8"/>
    <a:srgbClr val="FF0000"/>
    <a:srgbClr val="231F2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58" autoAdjust="0"/>
    <p:restoredTop sz="78443" autoAdjust="0"/>
  </p:normalViewPr>
  <p:slideViewPr>
    <p:cSldViewPr snapToGrid="0">
      <p:cViewPr varScale="1">
        <p:scale>
          <a:sx n="65" d="100"/>
          <a:sy n="65" d="100"/>
        </p:scale>
        <p:origin x="-1560" y="-10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117" Type="http://schemas.openxmlformats.org/officeDocument/2006/relationships/presProps" Target="presProps.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slide" Target="slides/slide12.xml"/><Relationship Id="rId16" Type="http://schemas.openxmlformats.org/officeDocument/2006/relationships/customXml" Target="../customXml/item16.xml"/><Relationship Id="rId107" Type="http://schemas.openxmlformats.org/officeDocument/2006/relationships/slide" Target="slides/slide7.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2.xml"/><Relationship Id="rId110" Type="http://schemas.openxmlformats.org/officeDocument/2006/relationships/slide" Target="slides/slide10.xml"/><Relationship Id="rId115" Type="http://schemas.openxmlformats.org/officeDocument/2006/relationships/handoutMaster" Target="handoutMasters/handoutMaster1.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Master" Target="slideMasters/slideMaster2.xml"/><Relationship Id="rId105" Type="http://schemas.openxmlformats.org/officeDocument/2006/relationships/slide" Target="slides/slide5.xml"/><Relationship Id="rId113" Type="http://schemas.openxmlformats.org/officeDocument/2006/relationships/slide" Target="slides/slide13.xml"/><Relationship Id="rId118" Type="http://schemas.openxmlformats.org/officeDocument/2006/relationships/viewProps" Target="viewProp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customXml" Target="../customXml/item98.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3.xml"/><Relationship Id="rId108" Type="http://schemas.openxmlformats.org/officeDocument/2006/relationships/slide" Target="slides/slide8.xml"/><Relationship Id="rId116" Type="http://schemas.openxmlformats.org/officeDocument/2006/relationships/commentAuthors" Target="commentAuthors.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slide" Target="slides/slide1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6.xml"/><Relationship Id="rId114" Type="http://schemas.openxmlformats.org/officeDocument/2006/relationships/notesMaster" Target="notesMasters/notesMaster1.xml"/><Relationship Id="rId119" Type="http://schemas.openxmlformats.org/officeDocument/2006/relationships/theme" Target="theme/theme1.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slideMaster" Target="slideMasters/slideMaster1.xml"/><Relationship Id="rId101" Type="http://schemas.openxmlformats.org/officeDocument/2006/relationships/slide" Target="slides/slide1.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4.xml"/><Relationship Id="rId120" Type="http://schemas.openxmlformats.org/officeDocument/2006/relationships/tableStyles" Target="tableStyles.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10</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12</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13</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5</a:t>
            </a:fld>
            <a:endParaRPr lang="en-US"/>
          </a:p>
        </p:txBody>
      </p:sp>
    </p:spTree>
    <p:extLst>
      <p:ext uri="{BB962C8B-B14F-4D97-AF65-F5344CB8AC3E}">
        <p14:creationId xmlns:p14="http://schemas.microsoft.com/office/powerpoint/2010/main" val="4067076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6</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8</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9</a:t>
            </a:fld>
            <a:endParaRPr lang="en-US"/>
          </a:p>
        </p:txBody>
      </p:sp>
    </p:spTree>
    <p:extLst>
      <p:ext uri="{BB962C8B-B14F-4D97-AF65-F5344CB8AC3E}">
        <p14:creationId xmlns:p14="http://schemas.microsoft.com/office/powerpoint/2010/main" val="3365756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epa.gov/climate-impacts/communicating-vulnerabilities-climate-change-older-adults"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ubtitle 2"/>
          <p:cNvSpPr txBox="1">
            <a:spLocks/>
          </p:cNvSpPr>
          <p:nvPr/>
        </p:nvSpPr>
        <p:spPr>
          <a:xfrm>
            <a:off x="666570" y="3831377"/>
            <a:ext cx="6127334"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 and the Health of Older Adults</a:t>
            </a:r>
            <a:endParaRPr lang="en-US" sz="4400" b="1" dirty="0">
              <a:solidFill>
                <a:schemeClr val="tx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75"/>
            <a:ext cx="9144000" cy="300575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8487" y="1937176"/>
            <a:ext cx="2738213" cy="2468880"/>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418757"/>
            <a:ext cx="8567054" cy="3262432"/>
          </a:xfrm>
          <a:prstGeom prst="rect">
            <a:avLst/>
          </a:prstGeom>
        </p:spPr>
        <p:txBody>
          <a:bodyPr wrap="square">
            <a:spAutoFit/>
          </a:bodyPr>
          <a:lstStyle/>
          <a:p>
            <a:pPr marR="5170">
              <a:buClr>
                <a:srgbClr val="69B5DA"/>
              </a:buClr>
            </a:pPr>
            <a:r>
              <a:rPr lang="en-US" sz="3000" b="1" dirty="0" smtClean="0"/>
              <a:t>Illnesses Caused by Contaminated Water</a:t>
            </a:r>
          </a:p>
          <a:p>
            <a:pPr marL="342900" indent="-342900">
              <a:buClr>
                <a:srgbClr val="69B5DA"/>
              </a:buClr>
              <a:buFont typeface="Arial" panose="020B0604020202020204" pitchFamily="34" charset="0"/>
              <a:buChar char="•"/>
            </a:pPr>
            <a:r>
              <a:rPr lang="en-US" sz="2600" dirty="0"/>
              <a:t>Climate change increases the contamination risk for sources of drinking water and recreational water. </a:t>
            </a:r>
            <a:endParaRPr lang="en-US" sz="2600" dirty="0" smtClean="0"/>
          </a:p>
          <a:p>
            <a:pPr marL="342900" indent="-342900">
              <a:buClr>
                <a:srgbClr val="69B5DA"/>
              </a:buClr>
              <a:buFont typeface="Arial" panose="020B0604020202020204" pitchFamily="34" charset="0"/>
              <a:buChar char="•"/>
            </a:pPr>
            <a:r>
              <a:rPr lang="en-US" sz="2600" dirty="0" smtClean="0"/>
              <a:t>Older adults are at high risk of contracting gastrointestinal illnesses from contaminated water; those already in poor health are more likely to suffer severe health consequences, including death.</a:t>
            </a:r>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9205" y="4325564"/>
            <a:ext cx="3416423" cy="2197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7094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Impact of Location</a:t>
            </a:r>
            <a:endParaRPr lang="en-US" dirty="0"/>
          </a:p>
        </p:txBody>
      </p:sp>
      <p:sp>
        <p:nvSpPr>
          <p:cNvPr id="3" name="Content Placeholder 2"/>
          <p:cNvSpPr>
            <a:spLocks noGrp="1"/>
          </p:cNvSpPr>
          <p:nvPr>
            <p:ph idx="1"/>
          </p:nvPr>
        </p:nvSpPr>
        <p:spPr>
          <a:xfrm>
            <a:off x="284508" y="1408042"/>
            <a:ext cx="8229600" cy="5197153"/>
          </a:xfrm>
        </p:spPr>
        <p:txBody>
          <a:bodyPr>
            <a:normAutofit fontScale="92500" lnSpcReduction="10000"/>
          </a:bodyPr>
          <a:lstStyle/>
          <a:p>
            <a:pPr marL="342900" indent="-342900">
              <a:spcAft>
                <a:spcPts val="1200"/>
              </a:spcAft>
              <a:buFont typeface="Arial" panose="020B0604020202020204" pitchFamily="34" charset="0"/>
              <a:buChar char="•"/>
            </a:pPr>
            <a:r>
              <a:rPr lang="en-US" sz="2800" dirty="0">
                <a:solidFill>
                  <a:schemeClr val="tx1"/>
                </a:solidFill>
              </a:rPr>
              <a:t>Depending on where they live, some older adults can be more vulnerable to climate change-related health effects than </a:t>
            </a:r>
            <a:r>
              <a:rPr lang="en-US" sz="2800" dirty="0" smtClean="0">
                <a:solidFill>
                  <a:schemeClr val="tx1"/>
                </a:solidFill>
              </a:rPr>
              <a:t>others.</a:t>
            </a:r>
            <a:endParaRPr lang="en-US" sz="2800" dirty="0">
              <a:solidFill>
                <a:schemeClr val="tx1"/>
              </a:solidFill>
            </a:endParaRPr>
          </a:p>
          <a:p>
            <a:pPr marL="342900" indent="-342900">
              <a:spcAft>
                <a:spcPts val="1200"/>
              </a:spcAft>
              <a:buFont typeface="Arial" panose="020B0604020202020204" pitchFamily="34" charset="0"/>
              <a:buChar char="•"/>
            </a:pPr>
            <a:r>
              <a:rPr lang="en-US" sz="2800" dirty="0">
                <a:solidFill>
                  <a:schemeClr val="tx1"/>
                </a:solidFill>
              </a:rPr>
              <a:t>The increasing severity of tropical storms may pose risks for older adults living in coastal </a:t>
            </a:r>
            <a:r>
              <a:rPr lang="en-US" sz="2800" dirty="0" smtClean="0">
                <a:solidFill>
                  <a:schemeClr val="tx1"/>
                </a:solidFill>
              </a:rPr>
              <a:t>areas.</a:t>
            </a:r>
            <a:endParaRPr lang="en-US" sz="2800" dirty="0">
              <a:solidFill>
                <a:schemeClr val="tx1"/>
              </a:solidFill>
            </a:endParaRPr>
          </a:p>
          <a:p>
            <a:pPr marL="342900" indent="-342900">
              <a:spcAft>
                <a:spcPts val="1200"/>
              </a:spcAft>
              <a:buFont typeface="Arial" panose="020B0604020202020204" pitchFamily="34" charset="0"/>
              <a:buChar char="•"/>
            </a:pPr>
            <a:r>
              <a:rPr lang="en-US" sz="2800" dirty="0">
                <a:solidFill>
                  <a:schemeClr val="tx1"/>
                </a:solidFill>
              </a:rPr>
              <a:t>For older adults residing in cities, factors such as the urban heat island </a:t>
            </a:r>
            <a:r>
              <a:rPr lang="en-US" sz="2800" dirty="0" smtClean="0">
                <a:solidFill>
                  <a:schemeClr val="tx1"/>
                </a:solidFill>
              </a:rPr>
              <a:t>effect and </a:t>
            </a:r>
            <a:r>
              <a:rPr lang="en-US" sz="2800" dirty="0">
                <a:solidFill>
                  <a:schemeClr val="tx1"/>
                </a:solidFill>
              </a:rPr>
              <a:t>urban </a:t>
            </a:r>
            <a:r>
              <a:rPr lang="en-US" sz="2800" dirty="0" smtClean="0">
                <a:solidFill>
                  <a:schemeClr val="tx1"/>
                </a:solidFill>
              </a:rPr>
              <a:t>sprawl, and neighborhood safety </a:t>
            </a:r>
            <a:r>
              <a:rPr lang="en-US" sz="2800" dirty="0">
                <a:solidFill>
                  <a:schemeClr val="tx1"/>
                </a:solidFill>
              </a:rPr>
              <a:t>may also present </a:t>
            </a:r>
            <a:r>
              <a:rPr lang="en-US" sz="2800" dirty="0" smtClean="0">
                <a:solidFill>
                  <a:schemeClr val="tx1"/>
                </a:solidFill>
              </a:rPr>
              <a:t>risks.</a:t>
            </a:r>
            <a:endParaRPr lang="en-US" sz="2800" dirty="0">
              <a:solidFill>
                <a:schemeClr val="tx1"/>
              </a:solidFill>
            </a:endParaRPr>
          </a:p>
          <a:p>
            <a:pPr marL="342900" indent="-342900">
              <a:spcAft>
                <a:spcPts val="1200"/>
              </a:spcAft>
              <a:buFont typeface="Arial" panose="020B0604020202020204" pitchFamily="34" charset="0"/>
              <a:buChar char="•"/>
            </a:pPr>
            <a:r>
              <a:rPr lang="en-US" sz="2800" dirty="0">
                <a:solidFill>
                  <a:schemeClr val="tx1"/>
                </a:solidFill>
              </a:rPr>
              <a:t>For older adults and people with limited mobility who reside in multi-story buildings with elevators, the loss of electricity during a storm can make it difficult to get food, medicine, and other needed </a:t>
            </a:r>
            <a:r>
              <a:rPr lang="en-US" sz="2800" dirty="0" smtClean="0">
                <a:solidFill>
                  <a:schemeClr val="tx1"/>
                </a:solidFill>
              </a:rPr>
              <a:t>services.</a:t>
            </a:r>
            <a:endParaRPr lang="en-US" sz="2800" dirty="0">
              <a:solidFill>
                <a:schemeClr val="tx1"/>
              </a:solidFill>
            </a:endParaRPr>
          </a:p>
        </p:txBody>
      </p:sp>
    </p:spTree>
    <p:extLst>
      <p:ext uri="{BB962C8B-B14F-4D97-AF65-F5344CB8AC3E}">
        <p14:creationId xmlns:p14="http://schemas.microsoft.com/office/powerpoint/2010/main" val="886833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smtClean="0"/>
              <a:t>Factsheet</a:t>
            </a:r>
            <a:r>
              <a:rPr lang="en-US" b="1" dirty="0" smtClean="0"/>
              <a:t>: </a:t>
            </a:r>
            <a:r>
              <a:rPr lang="en-US" b="1" i="1" dirty="0" smtClean="0"/>
              <a:t>Climate Change and the </a:t>
            </a:r>
          </a:p>
          <a:p>
            <a:pPr indent="0">
              <a:buNone/>
            </a:pPr>
            <a:r>
              <a:rPr lang="en-US" b="1" i="1" dirty="0" smtClean="0"/>
              <a:t>Health of Older Adults</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sp>
        <p:nvSpPr>
          <p:cNvPr id="5" name="Rectangle 4"/>
          <p:cNvSpPr/>
          <p:nvPr/>
        </p:nvSpPr>
        <p:spPr>
          <a:xfrm>
            <a:off x="378372" y="2183605"/>
            <a:ext cx="8466083" cy="954107"/>
          </a:xfrm>
          <a:prstGeom prst="rect">
            <a:avLst/>
          </a:prstGeom>
        </p:spPr>
        <p:txBody>
          <a:bodyPr wrap="square">
            <a:spAutoFit/>
          </a:bodyPr>
          <a:lstStyle/>
          <a:p>
            <a:r>
              <a:rPr lang="en-US" sz="2800" u="sng" dirty="0" smtClean="0">
                <a:hlinkClick r:id="rId3"/>
              </a:rPr>
              <a:t>www.epa.gov/climate-impacts/communicating-vulnerabilities-climate-change-older-adults</a:t>
            </a:r>
            <a:r>
              <a:rPr lang="en-US" sz="2800" dirty="0" smtClean="0"/>
              <a:t> </a:t>
            </a:r>
            <a:endParaRPr lang="en-US" sz="2800" dirty="0"/>
          </a:p>
        </p:txBody>
      </p:sp>
      <p:pic>
        <p:nvPicPr>
          <p:cNvPr id="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1519" y="3251225"/>
            <a:ext cx="2580342" cy="32955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a:t>EPA Resources: 	</a:t>
            </a:r>
          </a:p>
          <a:p>
            <a:pPr marL="914400" indent="0">
              <a:buNone/>
            </a:pPr>
            <a:r>
              <a:rPr lang="en-US" sz="2800" dirty="0" smtClean="0">
                <a:hlinkClick r:id="rId3"/>
              </a:rPr>
              <a:t>www.epa.gov/climate-impacts</a:t>
            </a:r>
            <a:r>
              <a:rPr lang="en-US" sz="2800" dirty="0"/>
              <a:t/>
            </a:r>
            <a:br>
              <a:rPr lang="en-US" sz="2800" dirty="0"/>
            </a:br>
            <a:endParaRPr lang="en-US" sz="2800" dirty="0"/>
          </a:p>
          <a:p>
            <a:pPr marL="457200"/>
            <a:r>
              <a:rPr lang="en-US" b="1" dirty="0"/>
              <a:t>USGCRP Climate and Health Assessment: </a:t>
            </a:r>
            <a:br>
              <a:rPr lang="en-US" b="1" dirty="0"/>
            </a:br>
            <a:r>
              <a:rPr lang="en-US" b="1" dirty="0"/>
              <a:t>	</a:t>
            </a:r>
            <a:r>
              <a:rPr lang="en-US" sz="2800" dirty="0">
                <a:hlinkClick r:id="rId4"/>
              </a:rPr>
              <a:t>health2016.globalchange.gov</a:t>
            </a:r>
            <a:endParaRPr lang="en-US" sz="28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p>
          <a:p>
            <a:pPr indent="0">
              <a:buNone/>
            </a:pPr>
            <a:r>
              <a:rPr lang="en-US" dirty="0"/>
              <a:t>to 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869" y="1361870"/>
            <a:ext cx="8773536" cy="5322709"/>
          </a:xfrm>
        </p:spPr>
        <p:txBody>
          <a:bodyPr>
            <a:normAutofit lnSpcReduction="10000"/>
          </a:bodyPr>
          <a:lstStyle/>
          <a:p>
            <a:r>
              <a:rPr lang="en-US" sz="3000" dirty="0"/>
              <a:t>Older adults are vulnerable to climate </a:t>
            </a:r>
            <a:br>
              <a:rPr lang="en-US" sz="3000" dirty="0"/>
            </a:br>
            <a:r>
              <a:rPr lang="en-US" sz="3000" dirty="0" smtClean="0"/>
              <a:t>change-related </a:t>
            </a:r>
            <a:r>
              <a:rPr lang="en-US" sz="3000" dirty="0"/>
              <a:t>health impacts for a number of </a:t>
            </a:r>
            <a:r>
              <a:rPr lang="en-US" sz="3000" dirty="0" smtClean="0"/>
              <a:t>reasons including: </a:t>
            </a:r>
          </a:p>
          <a:p>
            <a:pPr lvl="1"/>
            <a:r>
              <a:rPr lang="en-US" sz="3000" dirty="0"/>
              <a:t>normal changes in the body associated with </a:t>
            </a:r>
            <a:r>
              <a:rPr lang="en-US" sz="3000" dirty="0" smtClean="0"/>
              <a:t>aging (</a:t>
            </a:r>
            <a:r>
              <a:rPr lang="en-US" sz="3000" dirty="0"/>
              <a:t>such as muscle and bone </a:t>
            </a:r>
            <a:r>
              <a:rPr lang="en-US" sz="3000" dirty="0" smtClean="0"/>
              <a:t>loss) which can limit mobility</a:t>
            </a:r>
          </a:p>
          <a:p>
            <a:pPr lvl="1"/>
            <a:r>
              <a:rPr lang="en-US" sz="3000" dirty="0" smtClean="0"/>
              <a:t>being more </a:t>
            </a:r>
            <a:r>
              <a:rPr lang="en-US" sz="3000" dirty="0"/>
              <a:t>likely to have a chronic health </a:t>
            </a:r>
            <a:r>
              <a:rPr lang="en-US" sz="3000" dirty="0" smtClean="0"/>
              <a:t>condition that </a:t>
            </a:r>
            <a:r>
              <a:rPr lang="en-US" sz="3000" dirty="0"/>
              <a:t>requires medications </a:t>
            </a:r>
            <a:r>
              <a:rPr lang="en-US" sz="3000" dirty="0" smtClean="0"/>
              <a:t>or </a:t>
            </a:r>
            <a:r>
              <a:rPr lang="en-US" sz="3000" dirty="0"/>
              <a:t>treatment </a:t>
            </a:r>
            <a:endParaRPr lang="en-US" sz="3000" dirty="0" smtClean="0"/>
          </a:p>
          <a:p>
            <a:pPr lvl="1"/>
            <a:r>
              <a:rPr lang="en-US" sz="3000" dirty="0" smtClean="0"/>
              <a:t>potentially needing </a:t>
            </a:r>
            <a:r>
              <a:rPr lang="en-US" sz="3000" dirty="0"/>
              <a:t>assistance with daily activities</a:t>
            </a:r>
            <a:r>
              <a:rPr lang="en-US" sz="2200" dirty="0" smtClean="0"/>
              <a:t/>
            </a:r>
            <a:br>
              <a:rPr lang="en-US" sz="2200" dirty="0" smtClean="0"/>
            </a:br>
            <a:endParaRPr lang="en-US" sz="2200" dirty="0" smtClean="0"/>
          </a:p>
        </p:txBody>
      </p:sp>
      <p:sp>
        <p:nvSpPr>
          <p:cNvPr id="3" name="Text Placeholder 2"/>
          <p:cNvSpPr>
            <a:spLocks noGrp="1"/>
          </p:cNvSpPr>
          <p:nvPr>
            <p:ph type="body" sz="quarter" idx="10"/>
          </p:nvPr>
        </p:nvSpPr>
        <p:spPr/>
        <p:txBody>
          <a:bodyPr/>
          <a:lstStyle/>
          <a:p>
            <a:pPr>
              <a:spcBef>
                <a:spcPts val="0"/>
              </a:spcBef>
            </a:pPr>
            <a:r>
              <a:rPr lang="en-US" sz="3000" dirty="0" smtClean="0"/>
              <a:t>Climate Change &amp; Older Adults</a:t>
            </a:r>
            <a:endParaRPr lang="en-US" sz="3000" dirty="0"/>
          </a:p>
        </p:txBody>
      </p:sp>
    </p:spTree>
    <p:extLst>
      <p:ext uri="{BB962C8B-B14F-4D97-AF65-F5344CB8AC3E}">
        <p14:creationId xmlns:p14="http://schemas.microsoft.com/office/powerpoint/2010/main" val="2986761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246635"/>
            <a:ext cx="8567054" cy="5678478"/>
          </a:xfrm>
          <a:prstGeom prst="rect">
            <a:avLst/>
          </a:prstGeom>
        </p:spPr>
        <p:txBody>
          <a:bodyPr wrap="square">
            <a:spAutoFit/>
          </a:bodyPr>
          <a:lstStyle/>
          <a:p>
            <a:pPr marR="5170">
              <a:buClr>
                <a:srgbClr val="69B5DA"/>
              </a:buClr>
            </a:pPr>
            <a:r>
              <a:rPr lang="en-US" sz="3200" b="1" dirty="0" smtClean="0"/>
              <a:t>Extreme Heat</a:t>
            </a:r>
          </a:p>
          <a:p>
            <a:pPr marL="342900" indent="-342900">
              <a:buClr>
                <a:srgbClr val="69B5DA"/>
              </a:buClr>
              <a:buFont typeface="Arial" panose="020B0604020202020204" pitchFamily="34" charset="0"/>
              <a:buChar char="•"/>
            </a:pPr>
            <a:r>
              <a:rPr lang="en-US" sz="2500" dirty="0" smtClean="0"/>
              <a:t>Heat exposure </a:t>
            </a:r>
            <a:r>
              <a:rPr lang="en-US" sz="2500" dirty="0"/>
              <a:t>can increase the risk of illness and death among older adults, especially people with </a:t>
            </a:r>
            <a:r>
              <a:rPr lang="en-US" sz="2500" dirty="0" smtClean="0"/>
              <a:t>chronic </a:t>
            </a:r>
            <a:r>
              <a:rPr lang="en-US" sz="2500" dirty="0"/>
              <a:t>health conditions that increase sensitivity to </a:t>
            </a:r>
            <a:r>
              <a:rPr lang="en-US" sz="2500" dirty="0" smtClean="0"/>
              <a:t>heat (i.e., diabetes)</a:t>
            </a:r>
          </a:p>
          <a:p>
            <a:pPr marL="342900" indent="-342900">
              <a:buClr>
                <a:srgbClr val="69B5DA"/>
              </a:buClr>
              <a:buFont typeface="Arial" panose="020B0604020202020204" pitchFamily="34" charset="0"/>
              <a:buChar char="•"/>
            </a:pPr>
            <a:r>
              <a:rPr lang="en-US" sz="2500" dirty="0"/>
              <a:t>Higher temperatures have </a:t>
            </a:r>
            <a:r>
              <a:rPr lang="en-US" sz="2500" dirty="0" smtClean="0"/>
              <a:t>been </a:t>
            </a:r>
            <a:r>
              <a:rPr lang="en-US" sz="2500" dirty="0"/>
              <a:t>linked to increased hospital admissions for older </a:t>
            </a:r>
            <a:r>
              <a:rPr lang="en-US" sz="2500" dirty="0" smtClean="0"/>
              <a:t>people </a:t>
            </a:r>
            <a:r>
              <a:rPr lang="en-US" sz="2500" dirty="0"/>
              <a:t>with heart and lung </a:t>
            </a:r>
            <a:br>
              <a:rPr lang="en-US" sz="2500" dirty="0"/>
            </a:br>
            <a:r>
              <a:rPr lang="en-US" sz="2500" dirty="0" smtClean="0"/>
              <a:t>conditions</a:t>
            </a:r>
          </a:p>
          <a:p>
            <a:pPr marL="342900" indent="-342900">
              <a:buClr>
                <a:srgbClr val="69B5DA"/>
              </a:buClr>
              <a:buFont typeface="Arial" panose="020B0604020202020204" pitchFamily="34" charset="0"/>
              <a:buChar char="•"/>
            </a:pPr>
            <a:r>
              <a:rPr lang="en-US" sz="2500" dirty="0"/>
              <a:t>Older adults with limited </a:t>
            </a:r>
            <a:r>
              <a:rPr lang="en-US" sz="2500" dirty="0" smtClean="0"/>
              <a:t/>
            </a:r>
            <a:br>
              <a:rPr lang="en-US" sz="2500" dirty="0" smtClean="0"/>
            </a:br>
            <a:r>
              <a:rPr lang="en-US" sz="2500" dirty="0" smtClean="0"/>
              <a:t>incomes may </a:t>
            </a:r>
            <a:r>
              <a:rPr lang="en-US" sz="2500" dirty="0"/>
              <a:t>not use </a:t>
            </a:r>
            <a:r>
              <a:rPr lang="en-US" sz="2500" dirty="0" smtClean="0"/>
              <a:t>air </a:t>
            </a:r>
            <a:r>
              <a:rPr lang="en-US" sz="2500" dirty="0"/>
              <a:t/>
            </a:r>
            <a:br>
              <a:rPr lang="en-US" sz="2500" dirty="0"/>
            </a:br>
            <a:r>
              <a:rPr lang="en-US" sz="2500" dirty="0"/>
              <a:t>conditioning units </a:t>
            </a:r>
            <a:r>
              <a:rPr lang="en-US" sz="2500" dirty="0" smtClean="0"/>
              <a:t>during </a:t>
            </a:r>
            <a:br>
              <a:rPr lang="en-US" sz="2500" dirty="0" smtClean="0"/>
            </a:br>
            <a:r>
              <a:rPr lang="en-US" sz="2500" dirty="0" smtClean="0"/>
              <a:t>heat waves </a:t>
            </a:r>
            <a:r>
              <a:rPr lang="en-US" sz="2500" dirty="0"/>
              <a:t>due to </a:t>
            </a:r>
            <a:r>
              <a:rPr lang="en-US" sz="2500" dirty="0" smtClean="0"/>
              <a:t>the </a:t>
            </a:r>
            <a:r>
              <a:rPr lang="en-US" sz="2500" dirty="0"/>
              <a:t>high </a:t>
            </a:r>
            <a:r>
              <a:rPr lang="en-US" sz="2500" dirty="0" smtClean="0"/>
              <a:t/>
            </a:r>
            <a:br>
              <a:rPr lang="en-US" sz="2500" dirty="0" smtClean="0"/>
            </a:br>
            <a:r>
              <a:rPr lang="en-US" sz="2500" dirty="0" smtClean="0"/>
              <a:t>cost of operating them</a:t>
            </a:r>
            <a:endParaRPr lang="en-US" sz="2500" dirty="0"/>
          </a:p>
          <a:p>
            <a:pPr marL="342900" indent="-342900">
              <a:buClr>
                <a:srgbClr val="69B5DA"/>
              </a:buClr>
              <a:buFont typeface="Arial" panose="020B0604020202020204" pitchFamily="34" charset="0"/>
              <a:buChar char="•"/>
            </a:pPr>
            <a:endParaRPr lang="en-US" sz="2800" dirty="0" smtClean="0"/>
          </a:p>
          <a:p>
            <a:pPr marL="342900" indent="-342900">
              <a:buClr>
                <a:srgbClr val="69B5DA"/>
              </a:buClr>
              <a:buFont typeface="Arial" panose="020B0604020202020204" pitchFamily="34" charset="0"/>
              <a:buChar char="•"/>
            </a:pPr>
            <a:endParaRPr lang="en-US" sz="2800"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472" y="4045250"/>
            <a:ext cx="3784449" cy="2535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3758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088980"/>
            <a:ext cx="8567054" cy="2985433"/>
          </a:xfrm>
          <a:prstGeom prst="rect">
            <a:avLst/>
          </a:prstGeom>
        </p:spPr>
        <p:txBody>
          <a:bodyPr wrap="square">
            <a:spAutoFit/>
          </a:bodyPr>
          <a:lstStyle/>
          <a:p>
            <a:pPr marR="5170">
              <a:buClr>
                <a:srgbClr val="69B5DA"/>
              </a:buClr>
            </a:pPr>
            <a:r>
              <a:rPr lang="en-US" sz="3200" b="1" dirty="0" smtClean="0"/>
              <a:t>Poor Air Quality</a:t>
            </a:r>
          </a:p>
          <a:p>
            <a:pPr marL="342900" indent="-342900">
              <a:buClr>
                <a:srgbClr val="69B5DA"/>
              </a:buClr>
              <a:buFont typeface="Arial" panose="020B0604020202020204" pitchFamily="34" charset="0"/>
              <a:buChar char="•"/>
            </a:pPr>
            <a:r>
              <a:rPr lang="en-US" sz="2600" dirty="0" smtClean="0"/>
              <a:t>Poor air quality worsens </a:t>
            </a:r>
            <a:r>
              <a:rPr lang="en-US" sz="2600" dirty="0"/>
              <a:t>respiratory conditions common </a:t>
            </a:r>
            <a:r>
              <a:rPr lang="en-US" sz="2600" dirty="0" smtClean="0"/>
              <a:t>in </a:t>
            </a:r>
            <a:r>
              <a:rPr lang="en-US" sz="2600" dirty="0"/>
              <a:t>older </a:t>
            </a:r>
            <a:r>
              <a:rPr lang="en-US" sz="2600" dirty="0" smtClean="0"/>
              <a:t>adults, </a:t>
            </a:r>
            <a:r>
              <a:rPr lang="en-US" sz="2600" dirty="0"/>
              <a:t>such as asthma and </a:t>
            </a:r>
            <a:r>
              <a:rPr lang="en-US" sz="2600" dirty="0" smtClean="0"/>
              <a:t>chronic obstructive pulmonary disease (COPD)</a:t>
            </a:r>
          </a:p>
          <a:p>
            <a:pPr marL="342900" indent="-342900">
              <a:buClr>
                <a:srgbClr val="69B5DA"/>
              </a:buClr>
              <a:buFont typeface="Arial" panose="020B0604020202020204" pitchFamily="34" charset="0"/>
              <a:buChar char="•"/>
            </a:pPr>
            <a:r>
              <a:rPr lang="en-US" sz="2600" dirty="0"/>
              <a:t>Air pollution can also increase the risk of heart attack in older adults, especially those who are diabetic or </a:t>
            </a:r>
            <a:r>
              <a:rPr lang="en-US" sz="2600" dirty="0" smtClean="0"/>
              <a:t>obese</a:t>
            </a:r>
            <a:endParaRPr lang="en-US" sz="2600"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5340" y="4074413"/>
            <a:ext cx="3387935" cy="2529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5912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16166" y="1494061"/>
            <a:ext cx="8268436" cy="4924425"/>
          </a:xfrm>
          <a:prstGeom prst="rect">
            <a:avLst/>
          </a:prstGeom>
        </p:spPr>
        <p:txBody>
          <a:bodyPr wrap="square">
            <a:spAutoFit/>
          </a:bodyPr>
          <a:lstStyle/>
          <a:p>
            <a:pPr marR="5170">
              <a:buClr>
                <a:srgbClr val="69B5DA"/>
              </a:buClr>
            </a:pPr>
            <a:r>
              <a:rPr lang="en-US" sz="3200" b="1" dirty="0" smtClean="0"/>
              <a:t>Extreme Events</a:t>
            </a:r>
          </a:p>
          <a:p>
            <a:pPr marL="342900" indent="-342900">
              <a:buClr>
                <a:srgbClr val="69B5DA"/>
              </a:buClr>
              <a:buFont typeface="Arial" panose="020B0604020202020204" pitchFamily="34" charset="0"/>
              <a:buChar char="•"/>
            </a:pPr>
            <a:r>
              <a:rPr lang="en-US" sz="2600" dirty="0"/>
              <a:t>Older adults are more likely to suffer storm and flood-related fatalities</a:t>
            </a:r>
            <a:endParaRPr lang="en-US" sz="2600" dirty="0" smtClean="0"/>
          </a:p>
          <a:p>
            <a:pPr marL="342900" indent="-342900">
              <a:buClr>
                <a:srgbClr val="69B5DA"/>
              </a:buClr>
              <a:buFont typeface="Arial" panose="020B0604020202020204" pitchFamily="34" charset="0"/>
              <a:buChar char="•"/>
            </a:pPr>
            <a:r>
              <a:rPr lang="en-US" sz="2600" dirty="0" smtClean="0"/>
              <a:t>Extreme </a:t>
            </a:r>
            <a:r>
              <a:rPr lang="en-US" sz="2600" dirty="0"/>
              <a:t>events can also </a:t>
            </a:r>
            <a:r>
              <a:rPr lang="en-US" sz="2600" dirty="0" smtClean="0"/>
              <a:t/>
            </a:r>
            <a:br>
              <a:rPr lang="en-US" sz="2600" dirty="0" smtClean="0"/>
            </a:br>
            <a:r>
              <a:rPr lang="en-US" sz="2600" dirty="0" smtClean="0"/>
              <a:t>cause </a:t>
            </a:r>
            <a:r>
              <a:rPr lang="en-US" sz="2600" dirty="0"/>
              <a:t>power outages that </a:t>
            </a:r>
            <a:br>
              <a:rPr lang="en-US" sz="2600" dirty="0"/>
            </a:br>
            <a:r>
              <a:rPr lang="en-US" sz="2600" dirty="0" smtClean="0"/>
              <a:t>can </a:t>
            </a:r>
            <a:r>
              <a:rPr lang="en-US" sz="2600" dirty="0"/>
              <a:t>affect </a:t>
            </a:r>
            <a:r>
              <a:rPr lang="en-US" sz="2600" dirty="0" smtClean="0"/>
              <a:t>electrically-powered </a:t>
            </a:r>
            <a:br>
              <a:rPr lang="en-US" sz="2600" dirty="0" smtClean="0"/>
            </a:br>
            <a:r>
              <a:rPr lang="en-US" sz="2600" dirty="0" smtClean="0"/>
              <a:t>medical equipment and </a:t>
            </a:r>
            <a:br>
              <a:rPr lang="en-US" sz="2600" dirty="0" smtClean="0"/>
            </a:br>
            <a:r>
              <a:rPr lang="en-US" sz="2600" dirty="0" smtClean="0"/>
              <a:t>elevators</a:t>
            </a:r>
            <a:r>
              <a:rPr lang="en-US" sz="2600" dirty="0"/>
              <a:t>, leaving some </a:t>
            </a:r>
            <a:r>
              <a:rPr lang="en-US" sz="2600" dirty="0" smtClean="0"/>
              <a:t/>
            </a:r>
            <a:br>
              <a:rPr lang="en-US" sz="2600" dirty="0" smtClean="0"/>
            </a:br>
            <a:r>
              <a:rPr lang="en-US" sz="2600" dirty="0" smtClean="0"/>
              <a:t>people </a:t>
            </a:r>
            <a:r>
              <a:rPr lang="en-US" sz="2600" dirty="0"/>
              <a:t>without treatment or </a:t>
            </a:r>
            <a:r>
              <a:rPr lang="en-US" sz="2600" dirty="0" smtClean="0"/>
              <a:t/>
            </a:r>
            <a:br>
              <a:rPr lang="en-US" sz="2600" dirty="0" smtClean="0"/>
            </a:br>
            <a:r>
              <a:rPr lang="en-US" sz="2600" dirty="0" smtClean="0"/>
              <a:t>the </a:t>
            </a:r>
            <a:r>
              <a:rPr lang="en-US" sz="2600" dirty="0"/>
              <a:t>ability to evacuate.</a:t>
            </a:r>
            <a:endParaRPr lang="en-US" sz="2600" dirty="0" smtClean="0"/>
          </a:p>
          <a:p>
            <a:pPr marL="342900" indent="-342900">
              <a:buClr>
                <a:srgbClr val="69B5DA"/>
              </a:buClr>
              <a:buFont typeface="Arial" panose="020B0604020202020204" pitchFamily="34" charset="0"/>
              <a:buChar char="•"/>
            </a:pPr>
            <a:endParaRPr lang="en-US" sz="2800" dirty="0"/>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324"/>
          <a:stretch/>
        </p:blipFill>
        <p:spPr bwMode="auto">
          <a:xfrm>
            <a:off x="5526649" y="2818024"/>
            <a:ext cx="3160151" cy="2995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6640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4" y="1467352"/>
            <a:ext cx="7731481" cy="3077766"/>
          </a:xfrm>
          <a:prstGeom prst="rect">
            <a:avLst/>
          </a:prstGeom>
        </p:spPr>
        <p:txBody>
          <a:bodyPr wrap="square">
            <a:spAutoFit/>
          </a:bodyPr>
          <a:lstStyle/>
          <a:p>
            <a:r>
              <a:rPr lang="en-US" sz="3000" b="1" dirty="0" smtClean="0"/>
              <a:t>Illnesses </a:t>
            </a:r>
            <a:r>
              <a:rPr lang="en-US" sz="3000" b="1" dirty="0"/>
              <a:t>Spread By Ticks or Mosquitoes</a:t>
            </a:r>
          </a:p>
          <a:p>
            <a:pPr marL="342900" indent="-342900">
              <a:buClr>
                <a:srgbClr val="69B5DA"/>
              </a:buClr>
              <a:buFont typeface="Arial" panose="020B0604020202020204" pitchFamily="34" charset="0"/>
              <a:buChar char="•"/>
            </a:pPr>
            <a:r>
              <a:rPr lang="en-US" sz="2400" dirty="0"/>
              <a:t>Climate change and increased temperatures will lead to ticks and mosquitoes expanding their ranges and being present for more of the year as warmer seasons last </a:t>
            </a:r>
            <a:r>
              <a:rPr lang="en-US" sz="2400" dirty="0" smtClean="0"/>
              <a:t>longer.</a:t>
            </a:r>
            <a:endParaRPr lang="en-US" sz="2400" dirty="0"/>
          </a:p>
          <a:p>
            <a:pPr marL="342900" indent="-342900">
              <a:buClr>
                <a:srgbClr val="69B5DA"/>
              </a:buClr>
              <a:buFont typeface="Arial" panose="020B0604020202020204" pitchFamily="34" charset="0"/>
              <a:buChar char="•"/>
            </a:pPr>
            <a:r>
              <a:rPr lang="en-US" sz="2400" dirty="0" smtClean="0"/>
              <a:t>Lyme </a:t>
            </a:r>
            <a:r>
              <a:rPr lang="en-US" sz="2400" dirty="0"/>
              <a:t>disease, which is spread by ticks, is frequently reported in older </a:t>
            </a:r>
            <a:r>
              <a:rPr lang="en-US" sz="2400" dirty="0" smtClean="0"/>
              <a:t>adults</a:t>
            </a:r>
            <a:endParaRPr lang="en-US" sz="1600" dirty="0" smtClean="0"/>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3125" y="4128574"/>
            <a:ext cx="2733675"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30104" y="4128574"/>
            <a:ext cx="5587371" cy="1938992"/>
          </a:xfrm>
          <a:prstGeom prst="rect">
            <a:avLst/>
          </a:prstGeom>
        </p:spPr>
        <p:txBody>
          <a:bodyPr wrap="square">
            <a:spAutoFit/>
          </a:bodyPr>
          <a:lstStyle/>
          <a:p>
            <a:pPr marL="342900" indent="-342900">
              <a:buClr>
                <a:srgbClr val="69B5DA"/>
              </a:buClr>
              <a:buFont typeface="Arial" panose="020B0604020202020204" pitchFamily="34" charset="0"/>
              <a:buChar char="•"/>
            </a:pPr>
            <a:r>
              <a:rPr lang="en-US" sz="2400" dirty="0"/>
              <a:t>Diseases spread by mosquitoes (like West Nile and St. Louis encephalitis viruses) pose a greater health risk among older adults with already weakened immune systems</a:t>
            </a:r>
          </a:p>
        </p:txBody>
      </p:sp>
    </p:spTree>
    <p:extLst>
      <p:ext uri="{BB962C8B-B14F-4D97-AF65-F5344CB8AC3E}">
        <p14:creationId xmlns:p14="http://schemas.microsoft.com/office/powerpoint/2010/main" val="22548070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10.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11.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12.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13.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14.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15.xml><?xml version="1.0" encoding="utf-8"?>
<ds:datastoreItem xmlns:ds="http://schemas.openxmlformats.org/officeDocument/2006/customXml" ds:itemID="{DFBC6C8B-C6BA-48D8-9407-6E574E8B1422}">
  <ds:schemaRefs>
    <ds:schemaRef ds:uri="ESRI.ArcGIS.Mapping.OfficeIntegration.PowerPointInfo"/>
  </ds:schemaRefs>
</ds:datastoreItem>
</file>

<file path=customXml/itemProps16.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17.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18.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19.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2.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20.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21.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22.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23.xml><?xml version="1.0" encoding="utf-8"?>
<ds:datastoreItem xmlns:ds="http://schemas.openxmlformats.org/officeDocument/2006/customXml" ds:itemID="{F8410681-C4F3-4C43-83AE-F5CDEF38A756}">
  <ds:schemaRefs>
    <ds:schemaRef ds:uri="ESRI.ArcGIS.Mapping.OfficeIntegration.PowerPointInfo"/>
  </ds:schemaRefs>
</ds:datastoreItem>
</file>

<file path=customXml/itemProps24.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25.xml><?xml version="1.0" encoding="utf-8"?>
<ds:datastoreItem xmlns:ds="http://schemas.openxmlformats.org/officeDocument/2006/customXml" ds:itemID="{B6507BB0-58C6-4EDC-988B-8EE462BD8A6C}">
  <ds:schemaRefs>
    <ds:schemaRef ds:uri="ESRI.ArcGIS.Mapping.OfficeIntegration.PowerPointInfo"/>
  </ds:schemaRefs>
</ds:datastoreItem>
</file>

<file path=customXml/itemProps26.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27.xml><?xml version="1.0" encoding="utf-8"?>
<ds:datastoreItem xmlns:ds="http://schemas.openxmlformats.org/officeDocument/2006/customXml" ds:itemID="{C9C79205-7CAD-437C-AE3E-D297756274A9}">
  <ds:schemaRefs>
    <ds:schemaRef ds:uri="ESRI.ArcGIS.Mapping.OfficeIntegration.PowerPointInfo"/>
  </ds:schemaRefs>
</ds:datastoreItem>
</file>

<file path=customXml/itemProps28.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29.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3.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30.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31.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32.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33.xml><?xml version="1.0" encoding="utf-8"?>
<ds:datastoreItem xmlns:ds="http://schemas.openxmlformats.org/officeDocument/2006/customXml" ds:itemID="{2DF6595A-6507-4B76-833F-0B7D7D9101F6}">
  <ds:schemaRefs>
    <ds:schemaRef ds:uri="ESRI.ArcGIS.Mapping.OfficeIntegration.PowerPointInfo"/>
  </ds:schemaRefs>
</ds:datastoreItem>
</file>

<file path=customXml/itemProps34.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35.xml><?xml version="1.0" encoding="utf-8"?>
<ds:datastoreItem xmlns:ds="http://schemas.openxmlformats.org/officeDocument/2006/customXml" ds:itemID="{0C1B77FD-13D6-47BA-AF61-C8FD7EBF1D93}">
  <ds:schemaRefs>
    <ds:schemaRef ds:uri="ESRI.ArcGIS.Mapping.OfficeIntegration.PowerPointInfo"/>
  </ds:schemaRefs>
</ds:datastoreItem>
</file>

<file path=customXml/itemProps36.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37.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38.xml><?xml version="1.0" encoding="utf-8"?>
<ds:datastoreItem xmlns:ds="http://schemas.openxmlformats.org/officeDocument/2006/customXml" ds:itemID="{AE7ECB4B-7E5C-4A3D-A627-9CD22AC45B69}">
  <ds:schemaRefs>
    <ds:schemaRef ds:uri="ESRI.ArcGIS.Mapping.OfficeIntegration.PowerPointInfo"/>
  </ds:schemaRefs>
</ds:datastoreItem>
</file>

<file path=customXml/itemProps39.xml><?xml version="1.0" encoding="utf-8"?>
<ds:datastoreItem xmlns:ds="http://schemas.openxmlformats.org/officeDocument/2006/customXml" ds:itemID="{40CA2228-4CE7-44D0-A0F0-B53FD18D6B50}">
  <ds:schemaRefs>
    <ds:schemaRef ds:uri="ESRI.ArcGIS.Mapping.OfficeIntegration.PowerPointInfo"/>
  </ds:schemaRefs>
</ds:datastoreItem>
</file>

<file path=customXml/itemProps4.xml><?xml version="1.0" encoding="utf-8"?>
<ds:datastoreItem xmlns:ds="http://schemas.openxmlformats.org/officeDocument/2006/customXml" ds:itemID="{D6A16059-111D-4C18-8626-4CFD6CDC359C}">
  <ds:schemaRefs>
    <ds:schemaRef ds:uri="ESRI.ArcGIS.Mapping.OfficeIntegration.PowerPointInfo"/>
  </ds:schemaRefs>
</ds:datastoreItem>
</file>

<file path=customXml/itemProps40.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41.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42.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43.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44.xml><?xml version="1.0" encoding="utf-8"?>
<ds:datastoreItem xmlns:ds="http://schemas.openxmlformats.org/officeDocument/2006/customXml" ds:itemID="{98BADBFA-506E-4B00-B681-38197017FAF3}">
  <ds:schemaRefs>
    <ds:schemaRef ds:uri="ESRI.ArcGIS.Mapping.OfficeIntegration.PowerPointInfo"/>
  </ds:schemaRefs>
</ds:datastoreItem>
</file>

<file path=customXml/itemProps45.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46.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47.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48.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49.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5.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50.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51.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52.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53.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54.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55.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56.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57.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58.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59.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6.xml><?xml version="1.0" encoding="utf-8"?>
<ds:datastoreItem xmlns:ds="http://schemas.openxmlformats.org/officeDocument/2006/customXml" ds:itemID="{F1A6B483-C00B-4AFF-9DAD-6AFDD9E75D34}">
  <ds:schemaRefs>
    <ds:schemaRef ds:uri="ESRI.ArcGIS.Mapping.OfficeIntegration.PowerPointInfo"/>
  </ds:schemaRefs>
</ds:datastoreItem>
</file>

<file path=customXml/itemProps60.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61.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62.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63.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64.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65.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66.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67.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68.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69.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7.xml><?xml version="1.0" encoding="utf-8"?>
<ds:datastoreItem xmlns:ds="http://schemas.openxmlformats.org/officeDocument/2006/customXml" ds:itemID="{4FD5BC46-FED9-4B7C-8DDC-447C9D4C4435}">
  <ds:schemaRefs>
    <ds:schemaRef ds:uri="ESRI.ArcGIS.Mapping.OfficeIntegration.PowerPointInfo"/>
  </ds:schemaRefs>
</ds:datastoreItem>
</file>

<file path=customXml/itemProps70.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71.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72.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73.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74.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75.xml><?xml version="1.0" encoding="utf-8"?>
<ds:datastoreItem xmlns:ds="http://schemas.openxmlformats.org/officeDocument/2006/customXml" ds:itemID="{5B81CD15-5230-43D7-B08E-0D6744456757}">
  <ds:schemaRefs>
    <ds:schemaRef ds:uri="ESRI.ArcGIS.Mapping.OfficeIntegration.PowerPointInfo"/>
  </ds:schemaRefs>
</ds:datastoreItem>
</file>

<file path=customXml/itemProps76.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77.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78.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79.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8.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80.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81.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82.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83.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84.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85.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86.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87.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88.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89.xml><?xml version="1.0" encoding="utf-8"?>
<ds:datastoreItem xmlns:ds="http://schemas.openxmlformats.org/officeDocument/2006/customXml" ds:itemID="{81CA2A22-955A-4B13-8735-DDF387EDC86B}">
  <ds:schemaRefs>
    <ds:schemaRef ds:uri="ESRI.ArcGIS.Mapping.OfficeIntegration.PowerPointInfo"/>
  </ds:schemaRefs>
</ds:datastoreItem>
</file>

<file path=customXml/itemProps9.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90.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91.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92.xml><?xml version="1.0" encoding="utf-8"?>
<ds:datastoreItem xmlns:ds="http://schemas.openxmlformats.org/officeDocument/2006/customXml" ds:itemID="{06046668-3E70-4F18-8CBC-E291A337C241}">
  <ds:schemaRefs>
    <ds:schemaRef ds:uri="ESRI.ArcGIS.Mapping.OfficeIntegration.PowerPointInfo"/>
  </ds:schemaRefs>
</ds:datastoreItem>
</file>

<file path=customXml/itemProps93.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94.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95.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96.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97.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98.xml><?xml version="1.0" encoding="utf-8"?>
<ds:datastoreItem xmlns:ds="http://schemas.openxmlformats.org/officeDocument/2006/customXml" ds:itemID="{66BF16F0-2E5F-4287-B44E-CB38663A9080}">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29324</TotalTime>
  <Words>618</Words>
  <Application>Microsoft Office PowerPoint</Application>
  <PresentationFormat>On-screen Show (4:3)</PresentationFormat>
  <Paragraphs>82</Paragraphs>
  <Slides>13</Slides>
  <Notes>12</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Climate Health w/images</vt:lpstr>
      <vt:lpstr>Climate Health no images</vt:lpstr>
      <vt:lpstr>PowerPoint Presentation</vt:lpstr>
      <vt:lpstr>The US Climate Health Assessment</vt:lpstr>
      <vt:lpstr>How Climate Change Can Impact Health</vt:lpstr>
      <vt:lpstr>Vulnerability</vt:lpstr>
      <vt:lpstr>PowerPoint Presentation</vt:lpstr>
      <vt:lpstr>Environmental Hazards</vt:lpstr>
      <vt:lpstr>Environmental Hazards</vt:lpstr>
      <vt:lpstr>Environmental Hazards</vt:lpstr>
      <vt:lpstr>Environmental Hazards</vt:lpstr>
      <vt:lpstr>Environmental Hazards</vt:lpstr>
      <vt:lpstr>The Impact of Location</vt:lpstr>
      <vt:lpstr>For More Information  </vt:lpstr>
      <vt:lpstr>Additional Resources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Patricia Haigler</cp:lastModifiedBy>
  <cp:revision>364</cp:revision>
  <cp:lastPrinted>2016-02-10T14:16:52Z</cp:lastPrinted>
  <dcterms:created xsi:type="dcterms:W3CDTF">2015-08-21T13:41:18Z</dcterms:created>
  <dcterms:modified xsi:type="dcterms:W3CDTF">2016-10-28T19:14:33Z</dcterms:modified>
</cp:coreProperties>
</file>