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customXml/itemProps92.xml" ContentType="application/vnd.openxmlformats-officedocument.customXmlProperties+xml"/>
  <Override PartName="/customXml/itemProps93.xml" ContentType="application/vnd.openxmlformats-officedocument.customXmlProperties+xml"/>
  <Override PartName="/customXml/itemProps94.xml" ContentType="application/vnd.openxmlformats-officedocument.customXmlProperties+xml"/>
  <Override PartName="/customXml/itemProps95.xml" ContentType="application/vnd.openxmlformats-officedocument.customXmlProperties+xml"/>
  <Override PartName="/customXml/itemProps96.xml" ContentType="application/vnd.openxmlformats-officedocument.customXmlProperties+xml"/>
  <Override PartName="/customXml/itemProps97.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98"/>
    <p:sldMasterId id="2147483697" r:id="rId99"/>
  </p:sldMasterIdLst>
  <p:notesMasterIdLst>
    <p:notesMasterId r:id="rId111"/>
  </p:notesMasterIdLst>
  <p:handoutMasterIdLst>
    <p:handoutMasterId r:id="rId112"/>
  </p:handoutMasterIdLst>
  <p:sldIdLst>
    <p:sldId id="400" r:id="rId100"/>
    <p:sldId id="332" r:id="rId101"/>
    <p:sldId id="363" r:id="rId102"/>
    <p:sldId id="416" r:id="rId103"/>
    <p:sldId id="410" r:id="rId104"/>
    <p:sldId id="413" r:id="rId105"/>
    <p:sldId id="414" r:id="rId106"/>
    <p:sldId id="415" r:id="rId107"/>
    <p:sldId id="409" r:id="rId108"/>
    <p:sldId id="408" r:id="rId109"/>
    <p:sldId id="412" r:id="rId110"/>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4" userDrawn="1">
          <p15:clr>
            <a:srgbClr val="A4A3A4"/>
          </p15:clr>
        </p15:guide>
        <p15:guide id="2" pos="2880">
          <p15:clr>
            <a:srgbClr val="A4A3A4"/>
          </p15:clr>
        </p15:guide>
      </p15:sldGuideLst>
    </p:ext>
    <p:ext uri="{2D200454-40CA-4A62-9FC3-DE9A4176ACB9}">
      <p15:notesGuideLst xmlns:p15="http://schemas.microsoft.com/office/powerpoint/2012/main" xmlns="">
        <p15:guide id="1" orient="horz" pos="2909">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mble, Janet" initials="GJ" lastIdx="15" clrIdx="0">
    <p:extLst/>
  </p:cmAuthor>
  <p:cmAuthor id="2" name="Kimberly  Thigpen-Tart" initials="KT" lastIdx="2" clrIdx="1"/>
  <p:cmAuthor id="3" name="Garofalo, Jada F. (CDC/OID/NCEZID) (CTR)" initials="GJF(("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5DA"/>
    <a:srgbClr val="FFCC99"/>
    <a:srgbClr val="586377"/>
    <a:srgbClr val="617483"/>
    <a:srgbClr val="8064A2"/>
    <a:srgbClr val="4BACC6"/>
    <a:srgbClr val="225EA8"/>
    <a:srgbClr val="FF0000"/>
    <a:srgbClr val="231F20"/>
    <a:srgbClr val="DAE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13" autoAdjust="0"/>
    <p:restoredTop sz="78443" autoAdjust="0"/>
  </p:normalViewPr>
  <p:slideViewPr>
    <p:cSldViewPr snapToGrid="0">
      <p:cViewPr varScale="1">
        <p:scale>
          <a:sx n="65" d="100"/>
          <a:sy n="65" d="100"/>
        </p:scale>
        <p:origin x="-1584" y="-96"/>
      </p:cViewPr>
      <p:guideLst>
        <p:guide orient="horz" pos="2184"/>
        <p:guide pos="2880"/>
      </p:guideLst>
    </p:cSldViewPr>
  </p:slideViewPr>
  <p:notesTextViewPr>
    <p:cViewPr>
      <p:scale>
        <a:sx n="1" d="1"/>
        <a:sy n="1" d="1"/>
      </p:scale>
      <p:origin x="0" y="0"/>
    </p:cViewPr>
  </p:notesTextViewPr>
  <p:notesViewPr>
    <p:cSldViewPr snapToGrid="0">
      <p:cViewPr varScale="1">
        <p:scale>
          <a:sx n="66" d="100"/>
          <a:sy n="66" d="100"/>
        </p:scale>
        <p:origin x="-3154" y="-91"/>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117" Type="http://schemas.openxmlformats.org/officeDocument/2006/relationships/tableStyles" Target="tableStyles.xml"/><Relationship Id="rId21" Type="http://schemas.openxmlformats.org/officeDocument/2006/relationships/customXml" Target="../customXml/item21.xml"/><Relationship Id="rId42" Type="http://schemas.openxmlformats.org/officeDocument/2006/relationships/customXml" Target="../customXml/item42.xml"/><Relationship Id="rId47" Type="http://schemas.openxmlformats.org/officeDocument/2006/relationships/customXml" Target="../customXml/item47.xml"/><Relationship Id="rId63" Type="http://schemas.openxmlformats.org/officeDocument/2006/relationships/customXml" Target="../customXml/item63.xml"/><Relationship Id="rId68" Type="http://schemas.openxmlformats.org/officeDocument/2006/relationships/customXml" Target="../customXml/item68.xml"/><Relationship Id="rId84" Type="http://schemas.openxmlformats.org/officeDocument/2006/relationships/customXml" Target="../customXml/item84.xml"/><Relationship Id="rId89" Type="http://schemas.openxmlformats.org/officeDocument/2006/relationships/customXml" Target="../customXml/item89.xml"/><Relationship Id="rId112" Type="http://schemas.openxmlformats.org/officeDocument/2006/relationships/handoutMaster" Target="handoutMasters/handoutMaster1.xml"/><Relationship Id="rId16" Type="http://schemas.openxmlformats.org/officeDocument/2006/relationships/customXml" Target="../customXml/item16.xml"/><Relationship Id="rId107" Type="http://schemas.openxmlformats.org/officeDocument/2006/relationships/slide" Target="slides/slide8.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customXml" Target="../customXml/item37.xml"/><Relationship Id="rId40" Type="http://schemas.openxmlformats.org/officeDocument/2006/relationships/customXml" Target="../customXml/item40.xml"/><Relationship Id="rId45" Type="http://schemas.openxmlformats.org/officeDocument/2006/relationships/customXml" Target="../customXml/item45.xml"/><Relationship Id="rId53" Type="http://schemas.openxmlformats.org/officeDocument/2006/relationships/customXml" Target="../customXml/item53.xml"/><Relationship Id="rId58" Type="http://schemas.openxmlformats.org/officeDocument/2006/relationships/customXml" Target="../customXml/item58.xml"/><Relationship Id="rId66" Type="http://schemas.openxmlformats.org/officeDocument/2006/relationships/customXml" Target="../customXml/item66.xml"/><Relationship Id="rId74" Type="http://schemas.openxmlformats.org/officeDocument/2006/relationships/customXml" Target="../customXml/item74.xml"/><Relationship Id="rId79" Type="http://schemas.openxmlformats.org/officeDocument/2006/relationships/customXml" Target="../customXml/item79.xml"/><Relationship Id="rId87" Type="http://schemas.openxmlformats.org/officeDocument/2006/relationships/customXml" Target="../customXml/item87.xml"/><Relationship Id="rId102" Type="http://schemas.openxmlformats.org/officeDocument/2006/relationships/slide" Target="slides/slide3.xml"/><Relationship Id="rId110" Type="http://schemas.openxmlformats.org/officeDocument/2006/relationships/slide" Target="slides/slide11.xml"/><Relationship Id="rId115" Type="http://schemas.openxmlformats.org/officeDocument/2006/relationships/viewProps" Target="viewProps.xml"/><Relationship Id="rId5" Type="http://schemas.openxmlformats.org/officeDocument/2006/relationships/customXml" Target="../customXml/item5.xml"/><Relationship Id="rId61" Type="http://schemas.openxmlformats.org/officeDocument/2006/relationships/customXml" Target="../customXml/item61.xml"/><Relationship Id="rId82" Type="http://schemas.openxmlformats.org/officeDocument/2006/relationships/customXml" Target="../customXml/item82.xml"/><Relationship Id="rId90" Type="http://schemas.openxmlformats.org/officeDocument/2006/relationships/customXml" Target="../customXml/item90.xml"/><Relationship Id="rId95" Type="http://schemas.openxmlformats.org/officeDocument/2006/relationships/customXml" Target="../customXml/item95.xml"/><Relationship Id="rId19" Type="http://schemas.openxmlformats.org/officeDocument/2006/relationships/customXml" Target="../customXml/item1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customXml" Target="../customXml/item35.xml"/><Relationship Id="rId43" Type="http://schemas.openxmlformats.org/officeDocument/2006/relationships/customXml" Target="../customXml/item43.xml"/><Relationship Id="rId48" Type="http://schemas.openxmlformats.org/officeDocument/2006/relationships/customXml" Target="../customXml/item48.xml"/><Relationship Id="rId56" Type="http://schemas.openxmlformats.org/officeDocument/2006/relationships/customXml" Target="../customXml/item56.xml"/><Relationship Id="rId64" Type="http://schemas.openxmlformats.org/officeDocument/2006/relationships/customXml" Target="../customXml/item64.xml"/><Relationship Id="rId69" Type="http://schemas.openxmlformats.org/officeDocument/2006/relationships/customXml" Target="../customXml/item69.xml"/><Relationship Id="rId77" Type="http://schemas.openxmlformats.org/officeDocument/2006/relationships/customXml" Target="../customXml/item77.xml"/><Relationship Id="rId100" Type="http://schemas.openxmlformats.org/officeDocument/2006/relationships/slide" Target="slides/slide1.xml"/><Relationship Id="rId105" Type="http://schemas.openxmlformats.org/officeDocument/2006/relationships/slide" Target="slides/slide6.xml"/><Relationship Id="rId113" Type="http://schemas.openxmlformats.org/officeDocument/2006/relationships/commentAuthors" Target="commentAuthors.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80" Type="http://schemas.openxmlformats.org/officeDocument/2006/relationships/customXml" Target="../customXml/item80.xml"/><Relationship Id="rId85" Type="http://schemas.openxmlformats.org/officeDocument/2006/relationships/customXml" Target="../customXml/item85.xml"/><Relationship Id="rId93" Type="http://schemas.openxmlformats.org/officeDocument/2006/relationships/customXml" Target="../customXml/item93.xml"/><Relationship Id="rId98" Type="http://schemas.openxmlformats.org/officeDocument/2006/relationships/slideMaster" Target="slideMasters/slideMaster1.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customXml" Target="../customXml/item38.xml"/><Relationship Id="rId46" Type="http://schemas.openxmlformats.org/officeDocument/2006/relationships/customXml" Target="../customXml/item46.xml"/><Relationship Id="rId59" Type="http://schemas.openxmlformats.org/officeDocument/2006/relationships/customXml" Target="../customXml/item59.xml"/><Relationship Id="rId67" Type="http://schemas.openxmlformats.org/officeDocument/2006/relationships/customXml" Target="../customXml/item67.xml"/><Relationship Id="rId103" Type="http://schemas.openxmlformats.org/officeDocument/2006/relationships/slide" Target="slides/slide4.xml"/><Relationship Id="rId108" Type="http://schemas.openxmlformats.org/officeDocument/2006/relationships/slide" Target="slides/slide9.xml"/><Relationship Id="rId116" Type="http://schemas.openxmlformats.org/officeDocument/2006/relationships/theme" Target="theme/theme1.xml"/><Relationship Id="rId20" Type="http://schemas.openxmlformats.org/officeDocument/2006/relationships/customXml" Target="../customXml/item20.xml"/><Relationship Id="rId41" Type="http://schemas.openxmlformats.org/officeDocument/2006/relationships/customXml" Target="../customXml/item41.xml"/><Relationship Id="rId54" Type="http://schemas.openxmlformats.org/officeDocument/2006/relationships/customXml" Target="../customXml/item54.xml"/><Relationship Id="rId62" Type="http://schemas.openxmlformats.org/officeDocument/2006/relationships/customXml" Target="../customXml/item62.xml"/><Relationship Id="rId70" Type="http://schemas.openxmlformats.org/officeDocument/2006/relationships/customXml" Target="../customXml/item70.xml"/><Relationship Id="rId75" Type="http://schemas.openxmlformats.org/officeDocument/2006/relationships/customXml" Target="../customXml/item75.xml"/><Relationship Id="rId83" Type="http://schemas.openxmlformats.org/officeDocument/2006/relationships/customXml" Target="../customXml/item83.xml"/><Relationship Id="rId88" Type="http://schemas.openxmlformats.org/officeDocument/2006/relationships/customXml" Target="../customXml/item88.xml"/><Relationship Id="rId91" Type="http://schemas.openxmlformats.org/officeDocument/2006/relationships/customXml" Target="../customXml/item91.xml"/><Relationship Id="rId96" Type="http://schemas.openxmlformats.org/officeDocument/2006/relationships/customXml" Target="../customXml/item96.xml"/><Relationship Id="rId11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customXml" Target="../customXml/item49.xml"/><Relationship Id="rId57" Type="http://schemas.openxmlformats.org/officeDocument/2006/relationships/customXml" Target="../customXml/item57.xml"/><Relationship Id="rId106" Type="http://schemas.openxmlformats.org/officeDocument/2006/relationships/slide" Target="slides/slide7.xml"/><Relationship Id="rId114" Type="http://schemas.openxmlformats.org/officeDocument/2006/relationships/presProps" Target="presProps.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customXml" Target="../customXml/item44.xml"/><Relationship Id="rId52" Type="http://schemas.openxmlformats.org/officeDocument/2006/relationships/customXml" Target="../customXml/item52.xml"/><Relationship Id="rId60" Type="http://schemas.openxmlformats.org/officeDocument/2006/relationships/customXml" Target="../customXml/item60.xml"/><Relationship Id="rId65" Type="http://schemas.openxmlformats.org/officeDocument/2006/relationships/customXml" Target="../customXml/item65.xml"/><Relationship Id="rId73" Type="http://schemas.openxmlformats.org/officeDocument/2006/relationships/customXml" Target="../customXml/item73.xml"/><Relationship Id="rId78" Type="http://schemas.openxmlformats.org/officeDocument/2006/relationships/customXml" Target="../customXml/item78.xml"/><Relationship Id="rId81" Type="http://schemas.openxmlformats.org/officeDocument/2006/relationships/customXml" Target="../customXml/item81.xml"/><Relationship Id="rId86" Type="http://schemas.openxmlformats.org/officeDocument/2006/relationships/customXml" Target="../customXml/item86.xml"/><Relationship Id="rId94" Type="http://schemas.openxmlformats.org/officeDocument/2006/relationships/customXml" Target="../customXml/item94.xml"/><Relationship Id="rId99" Type="http://schemas.openxmlformats.org/officeDocument/2006/relationships/slideMaster" Target="slideMasters/slideMaster2.xml"/><Relationship Id="rId101" Type="http://schemas.openxmlformats.org/officeDocument/2006/relationships/slide" Target="slides/slide2.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slide" Target="slides/slide10.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customXml" Target="../customXml/item97.xml"/><Relationship Id="rId104" Type="http://schemas.openxmlformats.org/officeDocument/2006/relationships/slide" Target="slides/slide5.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customXml" Target="../customXml/item92.xml"/><Relationship Id="rId2" Type="http://schemas.openxmlformats.org/officeDocument/2006/relationships/customXml" Target="../customXml/item2.xml"/><Relationship Id="rId29" Type="http://schemas.openxmlformats.org/officeDocument/2006/relationships/customXml" Target="../customXml/item2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1963"/>
          </a:xfrm>
          <a:prstGeom prst="rect">
            <a:avLst/>
          </a:prstGeom>
        </p:spPr>
        <p:txBody>
          <a:bodyPr vert="horz" lIns="91440" tIns="45720" rIns="91440" bIns="45720" rtlCol="0"/>
          <a:lstStyle>
            <a:lvl1pPr algn="r">
              <a:defRPr sz="1200"/>
            </a:lvl1pPr>
          </a:lstStyle>
          <a:p>
            <a:fld id="{59D109A4-69FF-44B9-AA83-30D69FD853CE}" type="datetimeFigureOut">
              <a:rPr lang="en-US" smtClean="0"/>
              <a:t>10/28/2016</a:t>
            </a:fld>
            <a:endParaRPr lang="en-US"/>
          </a:p>
        </p:txBody>
      </p:sp>
      <p:sp>
        <p:nvSpPr>
          <p:cNvPr id="4" name="Footer Placeholder 3"/>
          <p:cNvSpPr>
            <a:spLocks noGrp="1"/>
          </p:cNvSpPr>
          <p:nvPr>
            <p:ph type="ftr" sz="quarter" idx="2"/>
          </p:nvPr>
        </p:nvSpPr>
        <p:spPr>
          <a:xfrm>
            <a:off x="0" y="8772525"/>
            <a:ext cx="3038475" cy="4619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772525"/>
            <a:ext cx="3038475" cy="461963"/>
          </a:xfrm>
          <a:prstGeom prst="rect">
            <a:avLst/>
          </a:prstGeom>
        </p:spPr>
        <p:txBody>
          <a:bodyPr vert="horz" lIns="91440" tIns="45720" rIns="91440" bIns="45720" rtlCol="0" anchor="b"/>
          <a:lstStyle>
            <a:lvl1pPr algn="r">
              <a:defRPr sz="1200"/>
            </a:lvl1pPr>
          </a:lstStyle>
          <a:p>
            <a:fld id="{A2E3CB72-E1BA-4B2F-B323-6E74BFB4509E}" type="slidenum">
              <a:rPr lang="en-US" smtClean="0"/>
              <a:t>‹#›</a:t>
            </a:fld>
            <a:endParaRPr lang="en-US"/>
          </a:p>
        </p:txBody>
      </p:sp>
    </p:spTree>
    <p:extLst>
      <p:ext uri="{BB962C8B-B14F-4D97-AF65-F5344CB8AC3E}">
        <p14:creationId xmlns:p14="http://schemas.microsoft.com/office/powerpoint/2010/main" val="25291592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3408"/>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3970938" y="1"/>
            <a:ext cx="3037840" cy="463408"/>
          </a:xfrm>
          <a:prstGeom prst="rect">
            <a:avLst/>
          </a:prstGeom>
        </p:spPr>
        <p:txBody>
          <a:bodyPr vert="horz" lIns="92830" tIns="46415" rIns="92830" bIns="46415" rtlCol="0"/>
          <a:lstStyle>
            <a:lvl1pPr algn="r">
              <a:defRPr sz="1200"/>
            </a:lvl1pPr>
          </a:lstStyle>
          <a:p>
            <a:fld id="{4217C846-1722-45ED-8DF7-629F4178E542}" type="datetimeFigureOut">
              <a:rPr lang="en-US" smtClean="0"/>
              <a:pPr/>
              <a:t>10/28/2016</a:t>
            </a:fld>
            <a:endParaRPr lang="en-US"/>
          </a:p>
        </p:txBody>
      </p:sp>
      <p:sp>
        <p:nvSpPr>
          <p:cNvPr id="4" name="Slide Image Placeholder 3"/>
          <p:cNvSpPr>
            <a:spLocks noGrp="1" noRot="1" noChangeAspect="1"/>
          </p:cNvSpPr>
          <p:nvPr>
            <p:ph type="sldImg" idx="2"/>
          </p:nvPr>
        </p:nvSpPr>
        <p:spPr>
          <a:xfrm>
            <a:off x="1427163" y="1154113"/>
            <a:ext cx="4156075" cy="3117850"/>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701040" y="4444862"/>
            <a:ext cx="5608320" cy="3636705"/>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70"/>
            <a:ext cx="3037840" cy="463407"/>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70"/>
            <a:ext cx="3037840" cy="463407"/>
          </a:xfrm>
          <a:prstGeom prst="rect">
            <a:avLst/>
          </a:prstGeom>
        </p:spPr>
        <p:txBody>
          <a:bodyPr vert="horz" lIns="92830" tIns="46415" rIns="92830" bIns="46415" rtlCol="0" anchor="b"/>
          <a:lstStyle>
            <a:lvl1pPr algn="r">
              <a:defRPr sz="1200"/>
            </a:lvl1pPr>
          </a:lstStyle>
          <a:p>
            <a:fld id="{180BD7D9-828F-4354-9E55-FE8AC0FE8B7F}" type="slidenum">
              <a:rPr lang="en-US" smtClean="0"/>
              <a:pPr/>
              <a:t>‹#›</a:t>
            </a:fld>
            <a:endParaRPr lang="en-US"/>
          </a:p>
        </p:txBody>
      </p:sp>
    </p:spTree>
    <p:extLst>
      <p:ext uri="{BB962C8B-B14F-4D97-AF65-F5344CB8AC3E}">
        <p14:creationId xmlns:p14="http://schemas.microsoft.com/office/powerpoint/2010/main" val="1624385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a:t>
            </a:fld>
            <a:endParaRPr lang="en-US"/>
          </a:p>
        </p:txBody>
      </p:sp>
    </p:spTree>
    <p:extLst>
      <p:ext uri="{BB962C8B-B14F-4D97-AF65-F5344CB8AC3E}">
        <p14:creationId xmlns:p14="http://schemas.microsoft.com/office/powerpoint/2010/main" val="889536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communications materials for other populations of concern:</a:t>
            </a:r>
            <a:r>
              <a:rPr lang="en-US" baseline="0" dirty="0" smtClean="0"/>
              <a:t>  </a:t>
            </a:r>
          </a:p>
          <a:p>
            <a:r>
              <a:rPr lang="en-US" baseline="0" dirty="0" smtClean="0"/>
              <a:t>www.epa.gov/climate-impacts/climate-change-health-and-populations-concern</a:t>
            </a:r>
            <a:endParaRPr lang="en-US" dirty="0" smtClean="0"/>
          </a:p>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10</a:t>
            </a:fld>
            <a:endParaRPr lang="en-US"/>
          </a:p>
        </p:txBody>
      </p:sp>
    </p:spTree>
    <p:extLst>
      <p:ext uri="{BB962C8B-B14F-4D97-AF65-F5344CB8AC3E}">
        <p14:creationId xmlns:p14="http://schemas.microsoft.com/office/powerpoint/2010/main" val="41175288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11</a:t>
            </a:fld>
            <a:endParaRPr lang="en-US"/>
          </a:p>
        </p:txBody>
      </p:sp>
    </p:spTree>
    <p:extLst>
      <p:ext uri="{BB962C8B-B14F-4D97-AF65-F5344CB8AC3E}">
        <p14:creationId xmlns:p14="http://schemas.microsoft.com/office/powerpoint/2010/main" val="4117528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All of the information in this power point is taken from this Assessment</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Where does the information in the assessment come from?</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assessment information comes</a:t>
            </a:r>
            <a:r>
              <a:rPr lang="en-US" sz="1200" kern="1200" baseline="0" dirty="0" smtClean="0">
                <a:solidFill>
                  <a:schemeClr val="tx1"/>
                </a:solidFill>
                <a:effectLst/>
                <a:latin typeface="+mn-lt"/>
                <a:ea typeface="+mn-ea"/>
                <a:cs typeface="+mn-cs"/>
              </a:rPr>
              <a:t> from the peer-reviewed scientific literature, and the report itself was also peer-reviewed. </a:t>
            </a:r>
            <a:endParaRPr lang="en-US" sz="1200" kern="120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b="1" dirty="0" smtClean="0"/>
              <a:t>What is the geographic and</a:t>
            </a:r>
            <a:r>
              <a:rPr lang="en-US" b="1" baseline="0" dirty="0" smtClean="0"/>
              <a:t> timescale focus</a:t>
            </a:r>
            <a:r>
              <a:rPr lang="en-US" b="1" dirty="0" smtClean="0"/>
              <a:t>? </a:t>
            </a:r>
            <a:r>
              <a:rPr lang="en-US" dirty="0" smtClean="0"/>
              <a:t/>
            </a:r>
            <a:br>
              <a:rPr lang="en-US" dirty="0" smtClean="0"/>
            </a:br>
            <a:r>
              <a:rPr lang="en-US" sz="1200" kern="1200" dirty="0" smtClean="0">
                <a:solidFill>
                  <a:schemeClr val="tx1"/>
                </a:solidFill>
                <a:effectLst/>
                <a:latin typeface="+mn-lt"/>
                <a:ea typeface="+mn-ea"/>
                <a:cs typeface="+mn-cs"/>
              </a:rPr>
              <a:t>The assessment focuses on observed and current health impacts in the United States as well as the future projections of impacts. Where possible, the report presents quantitative estimates of future impacts for the years 2030, 2050, and 2100.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How is the assessment organized? </a:t>
            </a:r>
          </a:p>
          <a:p>
            <a:r>
              <a:rPr lang="en-US" sz="1200" kern="1200" dirty="0" smtClean="0">
                <a:solidFill>
                  <a:schemeClr val="tx1"/>
                </a:solidFill>
                <a:effectLst/>
                <a:latin typeface="+mn-lt"/>
                <a:ea typeface="+mn-ea"/>
                <a:cs typeface="+mn-cs"/>
              </a:rPr>
              <a:t>The report assesses the scientific literature in eight focus areas:</a:t>
            </a:r>
          </a:p>
          <a:p>
            <a:pPr lvl="0"/>
            <a:r>
              <a:rPr lang="en-US" sz="1200" kern="1200" dirty="0" smtClean="0">
                <a:solidFill>
                  <a:schemeClr val="tx1"/>
                </a:solidFill>
                <a:effectLst/>
                <a:latin typeface="+mn-lt"/>
                <a:ea typeface="+mn-ea"/>
                <a:cs typeface="+mn-cs"/>
              </a:rPr>
              <a:t>Temperature Related Death and Illness; Air Quality Impacts; Extreme Weather; </a:t>
            </a:r>
            <a:r>
              <a:rPr lang="en-US" sz="1200" kern="1200" dirty="0" err="1" smtClean="0">
                <a:solidFill>
                  <a:schemeClr val="tx1"/>
                </a:solidFill>
                <a:effectLst/>
                <a:latin typeface="+mn-lt"/>
                <a:ea typeface="+mn-ea"/>
                <a:cs typeface="+mn-cs"/>
              </a:rPr>
              <a:t>Vectorborne</a:t>
            </a:r>
            <a:r>
              <a:rPr lang="en-US" sz="1200" kern="1200" dirty="0" smtClean="0">
                <a:solidFill>
                  <a:schemeClr val="tx1"/>
                </a:solidFill>
                <a:effectLst/>
                <a:latin typeface="+mn-lt"/>
                <a:ea typeface="+mn-ea"/>
                <a:cs typeface="+mn-cs"/>
              </a:rPr>
              <a:t> Disease; Water- Related Illnesses; Food Safety, Nutrition, and Distribution; Mental Health and Well-Being; and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Populations of Concern</a:t>
            </a:r>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2</a:t>
            </a:fld>
            <a:endParaRPr lang="en-US"/>
          </a:p>
        </p:txBody>
      </p:sp>
    </p:spTree>
    <p:extLst>
      <p:ext uri="{BB962C8B-B14F-4D97-AF65-F5344CB8AC3E}">
        <p14:creationId xmlns:p14="http://schemas.microsoft.com/office/powerpoint/2010/main" val="2145833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figure illustrates a pathway of how changes in Earth’s climate directly and indirectly affect human health. Examples listed in the center boxes show these key connections, such as increased temperatures due to climate change leading to more people experiencing or coming into contact with extreme heat, thus increasing the risk of heat-related illnesses.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The gray side boxes indicate other factors that can positively or negatively influence a person’s risk of exposure and health outcomes, like access to healthcare, the physical environment (buildings, infrastructure, etc.) in which that person lives, and individual factors including race, gender, and age. These factors contribute to social and environmental disparities that make some communities particularly vulnerable to the health impacts of climate change.</a:t>
            </a:r>
            <a:br>
              <a:rPr lang="en-US" sz="1200" kern="1200" dirty="0" smtClean="0">
                <a:solidFill>
                  <a:schemeClr val="tx1"/>
                </a:solidFill>
                <a:effectLst/>
                <a:latin typeface="+mn-lt"/>
                <a:ea typeface="+mn-ea"/>
                <a:cs typeface="+mn-cs"/>
              </a:rPr>
            </a:br>
            <a:r>
              <a:rPr lang="en-US" baseline="0" dirty="0" smtClean="0">
                <a:effectLst/>
              </a:rPr>
              <a:t/>
            </a:r>
            <a:br>
              <a:rPr lang="en-US" baseline="0" dirty="0" smtClean="0">
                <a:effectLst/>
              </a:rPr>
            </a:br>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3</a:t>
            </a:fld>
            <a:endParaRPr lang="en-US"/>
          </a:p>
        </p:txBody>
      </p:sp>
    </p:spTree>
    <p:extLst>
      <p:ext uri="{BB962C8B-B14F-4D97-AF65-F5344CB8AC3E}">
        <p14:creationId xmlns:p14="http://schemas.microsoft.com/office/powerpoint/2010/main" val="2904839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assessment identifies eight populations disproportionately affected by climate change—communities with environmental justice concerns, indigenous peoples, children, pregnant women, older adults, occupational groups, people with disabilities, and people with pre-existing medical conditions.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80BD7D9-828F-4354-9E55-FE8AC0FE8B7F}" type="slidenum">
              <a:rPr lang="en-US" smtClean="0"/>
              <a:pPr/>
              <a:t>4</a:t>
            </a:fld>
            <a:endParaRPr lang="en-US"/>
          </a:p>
        </p:txBody>
      </p:sp>
    </p:spTree>
    <p:extLst>
      <p:ext uri="{BB962C8B-B14F-4D97-AF65-F5344CB8AC3E}">
        <p14:creationId xmlns:p14="http://schemas.microsoft.com/office/powerpoint/2010/main" val="983930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Some people of color, low-income communities, immigrants, and people who are not fluent in English are disproportionately affected by climate change and are less able than others to adapt to or recover from climate change impacts.</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Factors that contribute to the vulnerability of these populations include: </a:t>
            </a:r>
          </a:p>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5</a:t>
            </a:fld>
            <a:endParaRPr lang="en-US"/>
          </a:p>
        </p:txBody>
      </p:sp>
    </p:spTree>
    <p:extLst>
      <p:ext uri="{BB962C8B-B14F-4D97-AF65-F5344CB8AC3E}">
        <p14:creationId xmlns:p14="http://schemas.microsoft.com/office/powerpoint/2010/main" val="40670768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6</a:t>
            </a:fld>
            <a:endParaRPr lang="en-US"/>
          </a:p>
        </p:txBody>
      </p:sp>
    </p:spTree>
    <p:extLst>
      <p:ext uri="{BB962C8B-B14F-4D97-AF65-F5344CB8AC3E}">
        <p14:creationId xmlns:p14="http://schemas.microsoft.com/office/powerpoint/2010/main" val="3365756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7</a:t>
            </a:fld>
            <a:endParaRPr lang="en-US"/>
          </a:p>
        </p:txBody>
      </p:sp>
    </p:spTree>
    <p:extLst>
      <p:ext uri="{BB962C8B-B14F-4D97-AF65-F5344CB8AC3E}">
        <p14:creationId xmlns:p14="http://schemas.microsoft.com/office/powerpoint/2010/main" val="33657566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8</a:t>
            </a:fld>
            <a:endParaRPr lang="en-US"/>
          </a:p>
        </p:txBody>
      </p:sp>
    </p:spTree>
    <p:extLst>
      <p:ext uri="{BB962C8B-B14F-4D97-AF65-F5344CB8AC3E}">
        <p14:creationId xmlns:p14="http://schemas.microsoft.com/office/powerpoint/2010/main" val="33657566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9</a:t>
            </a:fld>
            <a:endParaRPr lang="en-US"/>
          </a:p>
        </p:txBody>
      </p:sp>
    </p:spTree>
    <p:extLst>
      <p:ext uri="{BB962C8B-B14F-4D97-AF65-F5344CB8AC3E}">
        <p14:creationId xmlns:p14="http://schemas.microsoft.com/office/powerpoint/2010/main" val="6026466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84934" y="1251512"/>
            <a:ext cx="8773536" cy="5030018"/>
          </a:xfrm>
        </p:spPr>
        <p:txBody>
          <a:bodyPr/>
          <a:lstStyle>
            <a:lvl1pPr marL="457200" indent="-457200">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quarter" idx="10" hasCustomPrompt="1"/>
          </p:nvPr>
        </p:nvSpPr>
        <p:spPr>
          <a:xfrm>
            <a:off x="184935" y="1"/>
            <a:ext cx="7181065" cy="986318"/>
          </a:xfrm>
        </p:spPr>
        <p:txBody>
          <a:bodyPr anchor="ctr">
            <a:noAutofit/>
          </a:bodyPr>
          <a:lstStyle>
            <a:lvl1pPr marL="0" indent="0">
              <a:buFontTx/>
              <a:buNone/>
              <a:defRPr sz="3200" b="1" baseline="0">
                <a:solidFill>
                  <a:schemeClr val="bg1"/>
                </a:solidFill>
              </a:defRPr>
            </a:lvl1pPr>
          </a:lstStyle>
          <a:p>
            <a:pPr lvl="0"/>
            <a:r>
              <a:rPr lang="en-US" dirty="0" smtClean="0"/>
              <a:t>This type of slide is for content. Click here to enter slide title.</a:t>
            </a:r>
          </a:p>
        </p:txBody>
      </p:sp>
    </p:spTree>
    <p:extLst>
      <p:ext uri="{BB962C8B-B14F-4D97-AF65-F5344CB8AC3E}">
        <p14:creationId xmlns:p14="http://schemas.microsoft.com/office/powerpoint/2010/main" val="276431144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33450" y="1057275"/>
            <a:ext cx="7277100" cy="4648200"/>
          </a:xfrm>
        </p:spPr>
        <p:txBody>
          <a:bodyPr>
            <a:normAutofit/>
          </a:bodyPr>
          <a:lstStyle>
            <a:lvl1pPr marL="0" indent="0" algn="ctr">
              <a:buFontTx/>
              <a:buNone/>
              <a:defRPr sz="3600" baseline="0">
                <a:solidFill>
                  <a:schemeClr val="bg1"/>
                </a:solidFill>
                <a:latin typeface="Georgia" panose="02040502050405020303" pitchFamily="18" charset="0"/>
              </a:defRPr>
            </a:lvl1pPr>
          </a:lstStyle>
          <a:p>
            <a:pPr lvl="0"/>
            <a:r>
              <a:rPr lang="en-US" dirty="0" smtClean="0"/>
              <a:t>This type of slide can be used for various things, like images, posing a question, or highlighting a key point. Either paste in your images, or click to enter your text.</a:t>
            </a:r>
          </a:p>
        </p:txBody>
      </p:sp>
    </p:spTree>
    <p:custDataLst>
      <p:tags r:id="rId1"/>
    </p:custDataLst>
    <p:extLst>
      <p:ext uri="{BB962C8B-B14F-4D97-AF65-F5344CB8AC3E}">
        <p14:creationId xmlns:p14="http://schemas.microsoft.com/office/powerpoint/2010/main" val="32045125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16" y="-9527"/>
            <a:ext cx="8574984" cy="923927"/>
          </a:xfrm>
        </p:spPr>
        <p:txBody>
          <a:bodyPr anchor="b">
            <a:normAutofit/>
          </a:bodyPr>
          <a:lstStyle>
            <a:lvl1pPr>
              <a:defRPr sz="3000">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434692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33450" y="1057275"/>
            <a:ext cx="7277100" cy="4648200"/>
          </a:xfrm>
        </p:spPr>
        <p:txBody>
          <a:bodyPr>
            <a:normAutofit/>
          </a:bodyPr>
          <a:lstStyle>
            <a:lvl1pPr marL="0" indent="0" algn="ctr">
              <a:buFontTx/>
              <a:buNone/>
              <a:defRPr sz="3600" baseline="0">
                <a:solidFill>
                  <a:schemeClr val="bg1"/>
                </a:solidFill>
                <a:latin typeface="Georgia" panose="02040502050405020303" pitchFamily="18" charset="0"/>
              </a:defRPr>
            </a:lvl1pPr>
          </a:lstStyle>
          <a:p>
            <a:pPr lvl="0"/>
            <a:r>
              <a:rPr lang="en-US" dirty="0" smtClean="0"/>
              <a:t>This type of slide can be used for various things, like images, posing a question, or highlighting a key point. Either paste in your images, or click to enter your text.</a:t>
            </a:r>
          </a:p>
        </p:txBody>
      </p:sp>
    </p:spTree>
    <p:custDataLst>
      <p:tags r:id="rId1"/>
    </p:custDataLst>
    <p:extLst>
      <p:ext uri="{BB962C8B-B14F-4D97-AF65-F5344CB8AC3E}">
        <p14:creationId xmlns:p14="http://schemas.microsoft.com/office/powerpoint/2010/main" val="29547704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16" y="-9527"/>
            <a:ext cx="8574984" cy="923927"/>
          </a:xfrm>
        </p:spPr>
        <p:txBody>
          <a:bodyPr anchor="b">
            <a:normAutofit/>
          </a:bodyPr>
          <a:lstStyle>
            <a:lvl1pPr>
              <a:defRPr sz="3000">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830917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ags" Target="../tags/tag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0" y="0"/>
            <a:ext cx="9144000" cy="6858000"/>
          </a:xfrm>
          <a:prstGeom prst="roundRect">
            <a:avLst>
              <a:gd name="adj" fmla="val 0"/>
            </a:avLst>
          </a:prstGeom>
          <a:gradFill flip="none" rotWithShape="1">
            <a:gsLst>
              <a:gs pos="0">
                <a:schemeClr val="bg1">
                  <a:lumMod val="85000"/>
                </a:schemeClr>
              </a:gs>
              <a:gs pos="49000">
                <a:schemeClr val="bg1"/>
              </a:gs>
              <a:gs pos="100000">
                <a:schemeClr val="bg1"/>
              </a:gs>
            </a:gsLst>
            <a:path path="circle">
              <a:fillToRect l="100000" t="100000"/>
            </a:path>
            <a:tileRect r="-100000" b="-100000"/>
          </a:gradFill>
          <a:ln w="762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9D55-C2FB-469D-BCFC-CA4AD62244D8}" type="slidenum">
              <a:rPr lang="en-US" smtClean="0"/>
              <a:pPr/>
              <a:t>‹#›</a:t>
            </a:fld>
            <a:endParaRPr lang="en-US"/>
          </a:p>
        </p:txBody>
      </p:sp>
      <p:sp>
        <p:nvSpPr>
          <p:cNvPr id="9" name="Rectangle 8"/>
          <p:cNvSpPr/>
          <p:nvPr/>
        </p:nvSpPr>
        <p:spPr>
          <a:xfrm>
            <a:off x="0" y="0"/>
            <a:ext cx="9144000"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97286"/>
            <a:ext cx="8229600" cy="47288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111816" y="-9527"/>
            <a:ext cx="8574984" cy="932473"/>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155181" y="17092"/>
            <a:ext cx="2293065" cy="1828800"/>
          </a:xfrm>
          <a:prstGeom prst="rect">
            <a:avLst/>
          </a:prstGeom>
        </p:spPr>
      </p:pic>
    </p:spTree>
    <p:custDataLst>
      <p:tags r:id="rId5"/>
    </p:custDataLst>
    <p:extLst>
      <p:ext uri="{BB962C8B-B14F-4D97-AF65-F5344CB8AC3E}">
        <p14:creationId xmlns:p14="http://schemas.microsoft.com/office/powerpoint/2010/main" val="966856081"/>
      </p:ext>
    </p:extLst>
  </p:cSld>
  <p:clrMap bg1="lt1" tx1="dk1" bg2="lt2" tx2="dk2" accent1="accent1" accent2="accent2" accent3="accent3" accent4="accent4" accent5="accent5" accent6="accent6" hlink="hlink" folHlink="folHlink"/>
  <p:sldLayoutIdLst>
    <p:sldLayoutId id="2147483690" r:id="rId1"/>
    <p:sldLayoutId id="2147483694" r:id="rId2"/>
    <p:sldLayoutId id="2147483696" r:id="rId3"/>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n-lt"/>
          <a:ea typeface="+mj-ea"/>
          <a:cs typeface="+mj-cs"/>
        </a:defRPr>
      </a:lvl1pPr>
    </p:titleStyle>
    <p:bodyStyle>
      <a:lvl1pPr marL="0" indent="-457200" algn="l" defTabSz="914400" rtl="0" eaLnBrk="1" latinLnBrk="0" hangingPunct="1">
        <a:spcBef>
          <a:spcPct val="20000"/>
        </a:spcBef>
        <a:buClr>
          <a:srgbClr val="69B5DA"/>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rgbClr val="69B5DA"/>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69B5DA"/>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0" y="0"/>
            <a:ext cx="9144000" cy="6858000"/>
          </a:xfrm>
          <a:prstGeom prst="roundRect">
            <a:avLst>
              <a:gd name="adj" fmla="val 0"/>
            </a:avLst>
          </a:prstGeom>
          <a:gradFill flip="none" rotWithShape="1">
            <a:gsLst>
              <a:gs pos="0">
                <a:schemeClr val="bg1">
                  <a:lumMod val="85000"/>
                </a:schemeClr>
              </a:gs>
              <a:gs pos="49000">
                <a:schemeClr val="bg1"/>
              </a:gs>
              <a:gs pos="100000">
                <a:schemeClr val="bg1"/>
              </a:gs>
            </a:gsLst>
            <a:path path="circle">
              <a:fillToRect l="100000" t="100000"/>
            </a:path>
            <a:tileRect r="-100000" b="-100000"/>
          </a:gradFill>
          <a:ln w="762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9D55-C2FB-469D-BCFC-CA4AD62244D8}" type="slidenum">
              <a:rPr lang="en-US" smtClean="0"/>
              <a:pPr/>
              <a:t>‹#›</a:t>
            </a:fld>
            <a:endParaRPr lang="en-US"/>
          </a:p>
        </p:txBody>
      </p:sp>
      <p:sp>
        <p:nvSpPr>
          <p:cNvPr id="9" name="Rectangle 8"/>
          <p:cNvSpPr/>
          <p:nvPr/>
        </p:nvSpPr>
        <p:spPr>
          <a:xfrm>
            <a:off x="0" y="0"/>
            <a:ext cx="9144000"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97286"/>
            <a:ext cx="8229600" cy="47288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111816" y="-9527"/>
            <a:ext cx="9032184" cy="932473"/>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Tree>
    <p:custDataLst>
      <p:tags r:id="rId4"/>
    </p:custDataLst>
    <p:extLst>
      <p:ext uri="{BB962C8B-B14F-4D97-AF65-F5344CB8AC3E}">
        <p14:creationId xmlns:p14="http://schemas.microsoft.com/office/powerpoint/2010/main" val="3296189478"/>
      </p:ext>
    </p:extLst>
  </p:cSld>
  <p:clrMap bg1="lt1" tx1="dk1" bg2="lt2" tx2="dk2" accent1="accent1" accent2="accent2" accent3="accent3" accent4="accent4" accent5="accent5" accent6="accent6" hlink="hlink" folHlink="folHlink"/>
  <p:sldLayoutIdLst>
    <p:sldLayoutId id="2147483700" r:id="rId1"/>
    <p:sldLayoutId id="2147483701"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n-lt"/>
          <a:ea typeface="+mj-ea"/>
          <a:cs typeface="+mj-cs"/>
        </a:defRPr>
      </a:lvl1pPr>
    </p:titleStyle>
    <p:bodyStyle>
      <a:lvl1pPr marL="0" indent="-457200" algn="l" defTabSz="914400" rtl="0" eaLnBrk="1" latinLnBrk="0" hangingPunct="1">
        <a:spcBef>
          <a:spcPct val="20000"/>
        </a:spcBef>
        <a:buClr>
          <a:srgbClr val="69B5DA"/>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rgbClr val="69B5DA"/>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69B5DA"/>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hyperlink" Target="https://www.epa.gov/climate-impacts/communicating-vulnerabilities-climate-change-environmental-justice"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www.epa.gov/climate-impacts"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hyperlink" Target="https://health2016.globalchange.gov/"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8456" y="2401356"/>
            <a:ext cx="9222956"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rotWithShape="1">
          <a:blip r:embed="rId3"/>
          <a:srcRect t="23314" b="-1"/>
          <a:stretch/>
        </p:blipFill>
        <p:spPr>
          <a:xfrm>
            <a:off x="-25639" y="8535"/>
            <a:ext cx="9201593" cy="3022719"/>
          </a:xfrm>
          <a:prstGeom prst="rect">
            <a:avLst/>
          </a:prstGeom>
        </p:spPr>
      </p:pic>
      <p:sp>
        <p:nvSpPr>
          <p:cNvPr id="7" name="Subtitle 2"/>
          <p:cNvSpPr txBox="1">
            <a:spLocks/>
          </p:cNvSpPr>
          <p:nvPr/>
        </p:nvSpPr>
        <p:spPr>
          <a:xfrm>
            <a:off x="666570" y="3831377"/>
            <a:ext cx="6127334" cy="1142227"/>
          </a:xfrm>
          <a:prstGeom prst="rect">
            <a:avLst/>
          </a:prstGeom>
        </p:spPr>
        <p:txBody>
          <a:bodyPr>
            <a:noAutofit/>
          </a:bodyPr>
          <a:lstStyle>
            <a:lvl1pPr marL="0" indent="-457200" algn="l" defTabSz="914400" rtl="0" eaLnBrk="1" latinLnBrk="0" hangingPunct="1">
              <a:spcBef>
                <a:spcPct val="20000"/>
              </a:spcBef>
              <a:buClr>
                <a:schemeClr val="accent1"/>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chemeClr val="accent1"/>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chemeClr val="accent1"/>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chemeClr val="accent1"/>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chemeClr val="accent1"/>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0">
              <a:buNone/>
            </a:pPr>
            <a:r>
              <a:rPr lang="en-US" sz="4400" b="1" dirty="0" smtClean="0">
                <a:solidFill>
                  <a:schemeClr val="tx1"/>
                </a:solidFill>
              </a:rPr>
              <a:t>Climate Change, Health, and Environmental Justice</a:t>
            </a:r>
            <a:endParaRPr lang="en-US" sz="4400" b="1" dirty="0">
              <a:solidFill>
                <a:schemeClr val="tx1"/>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37335" y="1928841"/>
            <a:ext cx="3106089" cy="2477215"/>
          </a:xfrm>
          <a:prstGeom prst="rect">
            <a:avLst/>
          </a:prstGeom>
        </p:spPr>
      </p:pic>
    </p:spTree>
    <p:extLst>
      <p:ext uri="{BB962C8B-B14F-4D97-AF65-F5344CB8AC3E}">
        <p14:creationId xmlns:p14="http://schemas.microsoft.com/office/powerpoint/2010/main" val="38796270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508" y="1102660"/>
            <a:ext cx="8526206" cy="5602939"/>
          </a:xfrm>
        </p:spPr>
        <p:txBody>
          <a:bodyPr>
            <a:normAutofit/>
          </a:bodyPr>
          <a:lstStyle/>
          <a:p>
            <a:pPr indent="0">
              <a:buNone/>
            </a:pPr>
            <a:r>
              <a:rPr lang="en-US" b="1" smtClean="0"/>
              <a:t>Factsheet</a:t>
            </a:r>
            <a:r>
              <a:rPr lang="en-US" b="1" dirty="0" smtClean="0"/>
              <a:t>: </a:t>
            </a:r>
            <a:r>
              <a:rPr lang="en-US" b="1" i="1" dirty="0" smtClean="0"/>
              <a:t>Climate Change, Health, </a:t>
            </a:r>
          </a:p>
          <a:p>
            <a:pPr indent="0">
              <a:buNone/>
            </a:pPr>
            <a:r>
              <a:rPr lang="en-US" b="1" i="1" dirty="0" smtClean="0"/>
              <a:t>and Environmental Justice</a:t>
            </a:r>
            <a:endParaRPr lang="en-US" dirty="0" smtClean="0"/>
          </a:p>
        </p:txBody>
      </p:sp>
      <p:sp>
        <p:nvSpPr>
          <p:cNvPr id="4" name="Title 3"/>
          <p:cNvSpPr>
            <a:spLocks noGrp="1"/>
          </p:cNvSpPr>
          <p:nvPr>
            <p:ph type="title"/>
          </p:nvPr>
        </p:nvSpPr>
        <p:spPr/>
        <p:txBody>
          <a:bodyPr/>
          <a:lstStyle/>
          <a:p>
            <a:r>
              <a:rPr lang="en-US" dirty="0" smtClean="0"/>
              <a:t>For More Information  </a:t>
            </a:r>
            <a:endParaRPr lang="en-US" dirty="0"/>
          </a:p>
        </p:txBody>
      </p:sp>
      <p:pic>
        <p:nvPicPr>
          <p:cNvPr id="2" name="Picture 2" descr="\\betfilesrv02\redirected$\HaiglerP\Desktop\health-factshee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5439" y="3253944"/>
            <a:ext cx="2506651" cy="329282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78372" y="2183605"/>
            <a:ext cx="8466083" cy="954107"/>
          </a:xfrm>
          <a:prstGeom prst="rect">
            <a:avLst/>
          </a:prstGeom>
        </p:spPr>
        <p:txBody>
          <a:bodyPr wrap="square">
            <a:spAutoFit/>
          </a:bodyPr>
          <a:lstStyle/>
          <a:p>
            <a:r>
              <a:rPr lang="en-US" sz="2800" u="sng" dirty="0" smtClean="0">
                <a:hlinkClick r:id="rId4"/>
              </a:rPr>
              <a:t>www.epa.gov/climate-impacts/communicating-vulnerabilities-climate-change-environmental-justice</a:t>
            </a:r>
            <a:endParaRPr lang="en-US" sz="2800" dirty="0"/>
          </a:p>
        </p:txBody>
      </p:sp>
    </p:spTree>
    <p:extLst>
      <p:ext uri="{BB962C8B-B14F-4D97-AF65-F5344CB8AC3E}">
        <p14:creationId xmlns:p14="http://schemas.microsoft.com/office/powerpoint/2010/main" val="41353713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508" y="1102660"/>
            <a:ext cx="8526206" cy="5602939"/>
          </a:xfrm>
        </p:spPr>
        <p:txBody>
          <a:bodyPr>
            <a:normAutofit/>
          </a:bodyPr>
          <a:lstStyle/>
          <a:p>
            <a:endParaRPr lang="en-US" b="1" dirty="0" smtClean="0"/>
          </a:p>
          <a:p>
            <a:endParaRPr lang="en-US" b="1" dirty="0"/>
          </a:p>
          <a:p>
            <a:r>
              <a:rPr lang="en-US" b="1" dirty="0"/>
              <a:t>EPA Resources: 	</a:t>
            </a:r>
            <a:r>
              <a:rPr lang="en-US" sz="3200" dirty="0"/>
              <a:t> </a:t>
            </a:r>
          </a:p>
          <a:p>
            <a:pPr marL="914400" indent="0">
              <a:buNone/>
            </a:pPr>
            <a:r>
              <a:rPr lang="en-US" sz="3200" u="sng" dirty="0" smtClean="0">
                <a:solidFill>
                  <a:srgbClr val="789E87"/>
                </a:solidFill>
                <a:hlinkClick r:id="rId3"/>
              </a:rPr>
              <a:t>www.epa.gov/climate-impacts</a:t>
            </a:r>
            <a:r>
              <a:rPr lang="en-US" sz="3200" u="sng" dirty="0">
                <a:solidFill>
                  <a:srgbClr val="789E87"/>
                </a:solidFill>
              </a:rPr>
              <a:t/>
            </a:r>
            <a:br>
              <a:rPr lang="en-US" sz="3200" u="sng" dirty="0">
                <a:solidFill>
                  <a:srgbClr val="789E87"/>
                </a:solidFill>
              </a:rPr>
            </a:br>
            <a:endParaRPr lang="en-US" sz="3200" u="sng" dirty="0">
              <a:solidFill>
                <a:srgbClr val="789E87"/>
              </a:solidFill>
            </a:endParaRPr>
          </a:p>
          <a:p>
            <a:pPr marL="457200"/>
            <a:r>
              <a:rPr lang="en-US" b="1" dirty="0"/>
              <a:t>USGCRP Climate and Health Assessment: </a:t>
            </a:r>
            <a:br>
              <a:rPr lang="en-US" b="1" dirty="0"/>
            </a:br>
            <a:r>
              <a:rPr lang="en-US" b="1" dirty="0"/>
              <a:t>	</a:t>
            </a:r>
            <a:r>
              <a:rPr lang="en-US" sz="3200" dirty="0">
                <a:hlinkClick r:id="rId4"/>
              </a:rPr>
              <a:t>health2016.globalchange.gov</a:t>
            </a:r>
            <a:endParaRPr lang="en-US" sz="3200" dirty="0"/>
          </a:p>
          <a:p>
            <a:pPr indent="0">
              <a:buNone/>
            </a:pPr>
            <a:endParaRPr lang="en-US" dirty="0" smtClean="0"/>
          </a:p>
        </p:txBody>
      </p:sp>
      <p:sp>
        <p:nvSpPr>
          <p:cNvPr id="4" name="Title 3"/>
          <p:cNvSpPr>
            <a:spLocks noGrp="1"/>
          </p:cNvSpPr>
          <p:nvPr>
            <p:ph type="title"/>
          </p:nvPr>
        </p:nvSpPr>
        <p:spPr/>
        <p:txBody>
          <a:bodyPr/>
          <a:lstStyle/>
          <a:p>
            <a:r>
              <a:rPr lang="en-US" dirty="0" smtClean="0"/>
              <a:t>Additional Resources </a:t>
            </a:r>
            <a:endParaRPr lang="en-US" dirty="0"/>
          </a:p>
        </p:txBody>
      </p:sp>
    </p:spTree>
    <p:extLst>
      <p:ext uri="{BB962C8B-B14F-4D97-AF65-F5344CB8AC3E}">
        <p14:creationId xmlns:p14="http://schemas.microsoft.com/office/powerpoint/2010/main" val="15497005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816" y="1210695"/>
            <a:ext cx="5709110" cy="5118753"/>
          </a:xfrm>
        </p:spPr>
        <p:txBody>
          <a:bodyPr>
            <a:noAutofit/>
          </a:bodyPr>
          <a:lstStyle/>
          <a:p>
            <a:pPr marL="228600" lvl="2" indent="0" fontAlgn="base">
              <a:lnSpc>
                <a:spcPct val="80000"/>
              </a:lnSpc>
              <a:spcBef>
                <a:spcPts val="600"/>
              </a:spcBef>
              <a:spcAft>
                <a:spcPts val="400"/>
              </a:spcAft>
              <a:buClr>
                <a:schemeClr val="accent1">
                  <a:lumMod val="50000"/>
                </a:schemeClr>
              </a:buClr>
              <a:buSzPct val="80000"/>
              <a:buNone/>
            </a:pPr>
            <a:r>
              <a:rPr lang="en-US" b="1" dirty="0" smtClean="0" bmk="_Toc378587540">
                <a:solidFill>
                  <a:schemeClr val="tx1"/>
                </a:solidFill>
              </a:rPr>
              <a:t>What is it? </a:t>
            </a:r>
          </a:p>
          <a:p>
            <a:pPr marL="457200" lvl="1" indent="-274320">
              <a:spcBef>
                <a:spcPts val="0"/>
              </a:spcBef>
              <a:buSzPct val="150000"/>
              <a:buFont typeface="Arial" panose="020B0604020202020204" pitchFamily="34" charset="0"/>
              <a:buChar char="•"/>
            </a:pPr>
            <a:r>
              <a:rPr lang="en-US" sz="1800" dirty="0" smtClean="0">
                <a:solidFill>
                  <a:schemeClr val="tx1"/>
                </a:solidFill>
              </a:rPr>
              <a:t>An assessment of the risks </a:t>
            </a:r>
            <a:r>
              <a:rPr lang="en-US" sz="1800" dirty="0">
                <a:solidFill>
                  <a:schemeClr val="tx1"/>
                </a:solidFill>
              </a:rPr>
              <a:t>climate change poses to human health in the United </a:t>
            </a:r>
            <a:r>
              <a:rPr lang="en-US" sz="1800" dirty="0" smtClean="0">
                <a:solidFill>
                  <a:schemeClr val="tx1"/>
                </a:solidFill>
              </a:rPr>
              <a:t>States </a:t>
            </a:r>
          </a:p>
          <a:p>
            <a:pPr marL="457200" lvl="1" indent="-274320">
              <a:spcBef>
                <a:spcPts val="0"/>
              </a:spcBef>
              <a:buSzPct val="150000"/>
              <a:buFont typeface="Arial" panose="020B0604020202020204" pitchFamily="34" charset="0"/>
              <a:buChar char="•"/>
            </a:pPr>
            <a:r>
              <a:rPr lang="en-US" sz="1800" dirty="0" smtClean="0">
                <a:solidFill>
                  <a:schemeClr val="tx1"/>
                </a:solidFill>
              </a:rPr>
              <a:t>An Interagency product of the US Global Change Research Program (USGCRP)</a:t>
            </a:r>
          </a:p>
          <a:p>
            <a:pPr marL="457200" lvl="1" indent="-274320">
              <a:spcBef>
                <a:spcPts val="0"/>
              </a:spcBef>
              <a:buSzPct val="150000"/>
              <a:buFont typeface="Arial" panose="020B0604020202020204" pitchFamily="34" charset="0"/>
              <a:buChar char="•"/>
            </a:pPr>
            <a:r>
              <a:rPr lang="en-US" sz="1800" dirty="0" smtClean="0">
                <a:solidFill>
                  <a:schemeClr val="tx1"/>
                </a:solidFill>
              </a:rPr>
              <a:t>Part of the ongoing National Climate Assessment (NCA) process</a:t>
            </a:r>
            <a:br>
              <a:rPr lang="en-US" sz="1800" dirty="0" smtClean="0">
                <a:solidFill>
                  <a:schemeClr val="tx1"/>
                </a:solidFill>
              </a:rPr>
            </a:br>
            <a:endParaRPr lang="en-US" sz="1800" dirty="0" smtClean="0">
              <a:solidFill>
                <a:schemeClr val="tx1"/>
              </a:solidFill>
            </a:endParaRPr>
          </a:p>
          <a:p>
            <a:pPr marL="228600" lvl="2" indent="0" fontAlgn="base">
              <a:lnSpc>
                <a:spcPct val="80000"/>
              </a:lnSpc>
              <a:spcBef>
                <a:spcPts val="600"/>
              </a:spcBef>
              <a:spcAft>
                <a:spcPts val="400"/>
              </a:spcAft>
              <a:buClr>
                <a:schemeClr val="accent1">
                  <a:lumMod val="50000"/>
                </a:schemeClr>
              </a:buClr>
              <a:buSzPct val="80000"/>
              <a:buNone/>
            </a:pPr>
            <a:r>
              <a:rPr lang="en-US" b="1" dirty="0" smtClean="0" bmk="_Toc378587540">
                <a:solidFill>
                  <a:schemeClr val="tx1"/>
                </a:solidFill>
              </a:rPr>
              <a:t>Who wrote it? </a:t>
            </a:r>
          </a:p>
          <a:p>
            <a:pPr marL="457200" lvl="1" indent="-274320">
              <a:spcBef>
                <a:spcPts val="0"/>
              </a:spcBef>
              <a:buSzPct val="150000"/>
              <a:buFont typeface="Arial" panose="020B0604020202020204" pitchFamily="34" charset="0"/>
              <a:buChar char="•"/>
            </a:pPr>
            <a:r>
              <a:rPr lang="en-US" sz="1800" dirty="0" smtClean="0">
                <a:solidFill>
                  <a:schemeClr val="tx1"/>
                </a:solidFill>
              </a:rPr>
              <a:t>A team of ~100 Federal employees, contractors, and grantees from eight U.S. Federal agencies: HHS (NIH, CDC, NIOSH, ASPR, FDA, SAMHSA), NOAA, EPA, USDA, NASA, USGS, DOD (USUHS), VA. </a:t>
            </a:r>
          </a:p>
        </p:txBody>
      </p:sp>
      <p:pic>
        <p:nvPicPr>
          <p:cNvPr id="9" name="Picture 8" descr="cover.jpg"/>
          <p:cNvPicPr>
            <a:picLocks noChangeAspect="1"/>
          </p:cNvPicPr>
          <p:nvPr/>
        </p:nvPicPr>
        <p:blipFill>
          <a:blip r:embed="rId3" cstate="print"/>
          <a:stretch>
            <a:fillRect/>
          </a:stretch>
        </p:blipFill>
        <p:spPr>
          <a:xfrm>
            <a:off x="6347776" y="2055661"/>
            <a:ext cx="2551367" cy="3297642"/>
          </a:xfrm>
          <a:prstGeom prst="rect">
            <a:avLst/>
          </a:prstGeom>
        </p:spPr>
      </p:pic>
      <p:sp>
        <p:nvSpPr>
          <p:cNvPr id="10" name="TextBox 9"/>
          <p:cNvSpPr txBox="1"/>
          <p:nvPr/>
        </p:nvSpPr>
        <p:spPr>
          <a:xfrm>
            <a:off x="6102921" y="5353303"/>
            <a:ext cx="3041079" cy="338554"/>
          </a:xfrm>
          <a:prstGeom prst="rect">
            <a:avLst/>
          </a:prstGeom>
          <a:noFill/>
        </p:spPr>
        <p:txBody>
          <a:bodyPr wrap="square" rtlCol="0">
            <a:spAutoFit/>
          </a:bodyPr>
          <a:lstStyle/>
          <a:p>
            <a:r>
              <a:rPr lang="en-US" sz="1600" b="1" dirty="0" smtClean="0"/>
              <a:t>Health2016.globalchange.gov</a:t>
            </a:r>
            <a:endParaRPr lang="en-US" sz="1600" b="1" dirty="0"/>
          </a:p>
        </p:txBody>
      </p:sp>
      <p:sp>
        <p:nvSpPr>
          <p:cNvPr id="2" name="Rectangle 1"/>
          <p:cNvSpPr/>
          <p:nvPr/>
        </p:nvSpPr>
        <p:spPr>
          <a:xfrm>
            <a:off x="543589" y="5927091"/>
            <a:ext cx="8143211" cy="781752"/>
          </a:xfrm>
          <a:prstGeom prst="rect">
            <a:avLst/>
          </a:prstGeom>
        </p:spPr>
        <p:txBody>
          <a:bodyPr wrap="square">
            <a:spAutoFit/>
          </a:bodyPr>
          <a:lstStyle/>
          <a:p>
            <a:pPr marL="0" lvl="1" fontAlgn="base">
              <a:lnSpc>
                <a:spcPct val="80000"/>
              </a:lnSpc>
              <a:spcBef>
                <a:spcPts val="600"/>
              </a:spcBef>
              <a:spcAft>
                <a:spcPts val="400"/>
              </a:spcAft>
              <a:buClr>
                <a:srgbClr val="4F81BD">
                  <a:lumMod val="50000"/>
                </a:srgbClr>
              </a:buClr>
              <a:buSzPct val="80000"/>
            </a:pPr>
            <a:r>
              <a:rPr lang="en-US" sz="2800" b="1" dirty="0" smtClean="0">
                <a:solidFill>
                  <a:prstClr val="black"/>
                </a:solidFill>
              </a:rPr>
              <a:t>“Climate </a:t>
            </a:r>
            <a:r>
              <a:rPr lang="en-US" sz="2800" b="1" dirty="0">
                <a:solidFill>
                  <a:prstClr val="black"/>
                </a:solidFill>
              </a:rPr>
              <a:t>change is a significant threat to the health of the American people</a:t>
            </a:r>
            <a:r>
              <a:rPr lang="en-US" sz="2800" b="1" dirty="0" smtClean="0">
                <a:solidFill>
                  <a:prstClr val="black"/>
                </a:solidFill>
              </a:rPr>
              <a:t>.” </a:t>
            </a:r>
            <a:endParaRPr lang="en-US" sz="2800" b="1" dirty="0">
              <a:solidFill>
                <a:prstClr val="black"/>
              </a:solidFill>
            </a:endParaRPr>
          </a:p>
        </p:txBody>
      </p:sp>
      <p:sp>
        <p:nvSpPr>
          <p:cNvPr id="8" name="Title 7"/>
          <p:cNvSpPr>
            <a:spLocks noGrp="1"/>
          </p:cNvSpPr>
          <p:nvPr>
            <p:ph type="title"/>
          </p:nvPr>
        </p:nvSpPr>
        <p:spPr/>
        <p:txBody>
          <a:bodyPr/>
          <a:lstStyle/>
          <a:p>
            <a:r>
              <a:rPr lang="en-US" dirty="0" smtClean="0"/>
              <a:t>The US Climate Health Assessment</a:t>
            </a:r>
            <a:endParaRPr lang="en-US" dirty="0"/>
          </a:p>
        </p:txBody>
      </p:sp>
    </p:spTree>
    <p:extLst>
      <p:ext uri="{BB962C8B-B14F-4D97-AF65-F5344CB8AC3E}">
        <p14:creationId xmlns:p14="http://schemas.microsoft.com/office/powerpoint/2010/main" val="437153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900" dirty="0" smtClean="0"/>
              <a:t>How Climate Change Can Impact Health</a:t>
            </a:r>
            <a:endParaRPr lang="en-US" sz="2900" dirty="0"/>
          </a:p>
        </p:txBody>
      </p:sp>
      <p:pic>
        <p:nvPicPr>
          <p:cNvPr id="3" name="Picture 2"/>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932795" y="980721"/>
            <a:ext cx="7278410" cy="5719883"/>
          </a:xfrm>
          <a:prstGeom prst="rect">
            <a:avLst/>
          </a:prstGeom>
        </p:spPr>
      </p:pic>
    </p:spTree>
    <p:extLst>
      <p:ext uri="{BB962C8B-B14F-4D97-AF65-F5344CB8AC3E}">
        <p14:creationId xmlns:p14="http://schemas.microsoft.com/office/powerpoint/2010/main" val="1795210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Vulnerability</a:t>
            </a:r>
            <a:endParaRPr lang="en-US" dirty="0"/>
          </a:p>
        </p:txBody>
      </p:sp>
      <p:sp>
        <p:nvSpPr>
          <p:cNvPr id="3" name="Content Placeholder 2"/>
          <p:cNvSpPr>
            <a:spLocks noGrp="1"/>
          </p:cNvSpPr>
          <p:nvPr>
            <p:ph idx="1"/>
          </p:nvPr>
        </p:nvSpPr>
        <p:spPr/>
        <p:txBody>
          <a:bodyPr>
            <a:normAutofit fontScale="92500" lnSpcReduction="20000"/>
          </a:bodyPr>
          <a:lstStyle/>
          <a:p>
            <a:pPr indent="0">
              <a:buNone/>
            </a:pPr>
            <a:r>
              <a:rPr lang="en-US" dirty="0"/>
              <a:t>Vulnerability is the tendency or predisposition </a:t>
            </a:r>
            <a:endParaRPr lang="en-US" dirty="0" smtClean="0"/>
          </a:p>
          <a:p>
            <a:pPr indent="0">
              <a:buNone/>
            </a:pPr>
            <a:r>
              <a:rPr lang="en-US" dirty="0" smtClean="0"/>
              <a:t>to </a:t>
            </a:r>
            <a:r>
              <a:rPr lang="en-US" dirty="0"/>
              <a:t>be adversely affected by climate-related health effects, and encompasses three elements: </a:t>
            </a:r>
            <a:r>
              <a:rPr lang="en-US" dirty="0" smtClean="0"/>
              <a:t/>
            </a:r>
            <a:br>
              <a:rPr lang="en-US" dirty="0" smtClean="0"/>
            </a:br>
            <a:endParaRPr lang="en-US" dirty="0" smtClean="0"/>
          </a:p>
          <a:p>
            <a:pPr marL="457200"/>
            <a:r>
              <a:rPr lang="en-US" dirty="0" smtClean="0"/>
              <a:t>exposure</a:t>
            </a:r>
          </a:p>
          <a:p>
            <a:pPr marL="457200"/>
            <a:r>
              <a:rPr lang="en-US" dirty="0" smtClean="0"/>
              <a:t>sensitivity </a:t>
            </a:r>
            <a:r>
              <a:rPr lang="en-US" dirty="0"/>
              <a:t>or susceptibility to </a:t>
            </a:r>
            <a:r>
              <a:rPr lang="en-US" dirty="0" smtClean="0"/>
              <a:t>harm</a:t>
            </a:r>
          </a:p>
          <a:p>
            <a:pPr marL="457200"/>
            <a:r>
              <a:rPr lang="en-US" dirty="0" smtClean="0"/>
              <a:t>the </a:t>
            </a:r>
            <a:r>
              <a:rPr lang="en-US" dirty="0"/>
              <a:t>capacity to adapt to or respond to a climate change threat.  </a:t>
            </a:r>
            <a:endParaRPr lang="en-US" dirty="0" smtClean="0"/>
          </a:p>
          <a:p>
            <a:pPr indent="0">
              <a:buNone/>
            </a:pPr>
            <a:endParaRPr lang="en-US" dirty="0"/>
          </a:p>
          <a:p>
            <a:pPr indent="0">
              <a:buNone/>
            </a:pPr>
            <a:r>
              <a:rPr lang="en-US" dirty="0" smtClean="0"/>
              <a:t>While </a:t>
            </a:r>
            <a:r>
              <a:rPr lang="en-US" dirty="0"/>
              <a:t>all Americans are affected by climate change, some groups are disproportionately vulnerable to climate health </a:t>
            </a:r>
            <a:r>
              <a:rPr lang="en-US" dirty="0" smtClean="0"/>
              <a:t>impacts.</a:t>
            </a:r>
            <a:endParaRPr lang="en-US" dirty="0"/>
          </a:p>
        </p:txBody>
      </p:sp>
    </p:spTree>
    <p:extLst>
      <p:ext uri="{BB962C8B-B14F-4D97-AF65-F5344CB8AC3E}">
        <p14:creationId xmlns:p14="http://schemas.microsoft.com/office/powerpoint/2010/main" val="528490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1869" y="1361870"/>
            <a:ext cx="8773536" cy="5322709"/>
          </a:xfrm>
        </p:spPr>
        <p:txBody>
          <a:bodyPr>
            <a:normAutofit fontScale="92500"/>
          </a:bodyPr>
          <a:lstStyle/>
          <a:p>
            <a:r>
              <a:rPr lang="en-US" sz="2200" dirty="0" smtClean="0"/>
              <a:t>People </a:t>
            </a:r>
            <a:r>
              <a:rPr lang="en-US" sz="2200" dirty="0"/>
              <a:t>of color, low-income communities, immigrants, and </a:t>
            </a:r>
            <a:r>
              <a:rPr lang="en-US" sz="2200" dirty="0" smtClean="0"/>
              <a:t/>
            </a:r>
            <a:br>
              <a:rPr lang="en-US" sz="2200" dirty="0" smtClean="0"/>
            </a:br>
            <a:r>
              <a:rPr lang="en-US" sz="2200" dirty="0" smtClean="0"/>
              <a:t>people </a:t>
            </a:r>
            <a:r>
              <a:rPr lang="en-US" sz="2200" dirty="0"/>
              <a:t>who are not fluent in </a:t>
            </a:r>
            <a:r>
              <a:rPr lang="en-US" sz="2200" dirty="0" smtClean="0"/>
              <a:t>English are disproportionately </a:t>
            </a:r>
            <a:r>
              <a:rPr lang="en-US" sz="2200" dirty="0"/>
              <a:t/>
            </a:r>
            <a:br>
              <a:rPr lang="en-US" sz="2200" dirty="0"/>
            </a:br>
            <a:r>
              <a:rPr lang="en-US" sz="2200" dirty="0" smtClean="0"/>
              <a:t>affected </a:t>
            </a:r>
            <a:r>
              <a:rPr lang="en-US" sz="2200" dirty="0"/>
              <a:t>by climate change and are less able than others to adapt </a:t>
            </a:r>
            <a:r>
              <a:rPr lang="en-US" sz="2200" dirty="0" smtClean="0"/>
              <a:t/>
            </a:r>
            <a:br>
              <a:rPr lang="en-US" sz="2200" dirty="0" smtClean="0"/>
            </a:br>
            <a:r>
              <a:rPr lang="en-US" sz="2200" dirty="0" smtClean="0"/>
              <a:t>to </a:t>
            </a:r>
            <a:r>
              <a:rPr lang="en-US" sz="2200" dirty="0"/>
              <a:t>or recover from climate change </a:t>
            </a:r>
            <a:r>
              <a:rPr lang="en-US" sz="2200" dirty="0" smtClean="0"/>
              <a:t>impacts.</a:t>
            </a:r>
            <a:r>
              <a:rPr lang="en-US" sz="2000" dirty="0" smtClean="0"/>
              <a:t/>
            </a:r>
            <a:br>
              <a:rPr lang="en-US" sz="2000" dirty="0" smtClean="0"/>
            </a:br>
            <a:endParaRPr lang="en-US" sz="2000" dirty="0" smtClean="0"/>
          </a:p>
          <a:p>
            <a:r>
              <a:rPr lang="en-US" sz="2200" dirty="0"/>
              <a:t>Some factors that contribute to vulnerability and risk of disproportionate impacts </a:t>
            </a:r>
            <a:r>
              <a:rPr lang="en-US" sz="2200" dirty="0" smtClean="0"/>
              <a:t>include</a:t>
            </a:r>
            <a:r>
              <a:rPr lang="en-US" sz="2200" dirty="0"/>
              <a:t>: </a:t>
            </a:r>
            <a:endParaRPr lang="en-US" sz="2000" dirty="0" smtClean="0"/>
          </a:p>
          <a:p>
            <a:pPr lvl="1">
              <a:lnSpc>
                <a:spcPct val="110000"/>
              </a:lnSpc>
            </a:pPr>
            <a:r>
              <a:rPr lang="en-US" sz="1900" dirty="0" smtClean="0"/>
              <a:t>living </a:t>
            </a:r>
            <a:r>
              <a:rPr lang="en-US" sz="1900" dirty="0"/>
              <a:t>in areas </a:t>
            </a:r>
            <a:r>
              <a:rPr lang="en-US" sz="1900" dirty="0" smtClean="0"/>
              <a:t>vulnerable </a:t>
            </a:r>
            <a:r>
              <a:rPr lang="en-US" sz="1900" dirty="0"/>
              <a:t>to climate change </a:t>
            </a:r>
            <a:r>
              <a:rPr lang="en-US" sz="1900" dirty="0" smtClean="0"/>
              <a:t>(i.e., coastal communities) </a:t>
            </a:r>
            <a:endParaRPr lang="en-US" sz="1900" dirty="0"/>
          </a:p>
          <a:p>
            <a:pPr lvl="1">
              <a:lnSpc>
                <a:spcPct val="110000"/>
              </a:lnSpc>
            </a:pPr>
            <a:r>
              <a:rPr lang="en-US" sz="1900" dirty="0"/>
              <a:t>c</a:t>
            </a:r>
            <a:r>
              <a:rPr lang="en-US" sz="1900" dirty="0" smtClean="0"/>
              <a:t>oping with higher </a:t>
            </a:r>
            <a:r>
              <a:rPr lang="en-US" sz="1900" dirty="0"/>
              <a:t>levels of existing health risks </a:t>
            </a:r>
            <a:r>
              <a:rPr lang="en-US" sz="1900" dirty="0" smtClean="0"/>
              <a:t>in comparison to </a:t>
            </a:r>
            <a:r>
              <a:rPr lang="en-US" sz="1900" dirty="0"/>
              <a:t>other groups </a:t>
            </a:r>
            <a:endParaRPr lang="en-US" sz="1900" dirty="0" smtClean="0"/>
          </a:p>
          <a:p>
            <a:pPr lvl="1">
              <a:lnSpc>
                <a:spcPct val="110000"/>
              </a:lnSpc>
            </a:pPr>
            <a:r>
              <a:rPr lang="en-US" sz="1900" dirty="0" smtClean="0"/>
              <a:t>living </a:t>
            </a:r>
            <a:r>
              <a:rPr lang="en-US" sz="1900" dirty="0"/>
              <a:t>in </a:t>
            </a:r>
            <a:r>
              <a:rPr lang="en-US" sz="1900" dirty="0" smtClean="0"/>
              <a:t>low-income </a:t>
            </a:r>
            <a:r>
              <a:rPr lang="en-US" sz="1900" dirty="0"/>
              <a:t>communities with limited access to healthcare services </a:t>
            </a:r>
          </a:p>
          <a:p>
            <a:pPr lvl="1">
              <a:lnSpc>
                <a:spcPct val="110000"/>
              </a:lnSpc>
            </a:pPr>
            <a:r>
              <a:rPr lang="en-US" sz="1900" dirty="0" smtClean="0"/>
              <a:t>having </a:t>
            </a:r>
            <a:r>
              <a:rPr lang="en-US" sz="1900" dirty="0"/>
              <a:t>high rates of uninsured individuals </a:t>
            </a:r>
            <a:r>
              <a:rPr lang="en-US" sz="1900" dirty="0" smtClean="0"/>
              <a:t>with difficulty </a:t>
            </a:r>
            <a:r>
              <a:rPr lang="en-US" sz="1900" dirty="0"/>
              <a:t>accessing quality healthcare </a:t>
            </a:r>
          </a:p>
          <a:p>
            <a:pPr lvl="1">
              <a:lnSpc>
                <a:spcPct val="110000"/>
              </a:lnSpc>
            </a:pPr>
            <a:r>
              <a:rPr lang="en-US" sz="1900" dirty="0" smtClean="0"/>
              <a:t>having limited </a:t>
            </a:r>
            <a:r>
              <a:rPr lang="en-US" sz="1900" dirty="0"/>
              <a:t>availability of information and resources in a person’s native language </a:t>
            </a:r>
            <a:endParaRPr lang="en-US" sz="1900" dirty="0" smtClean="0"/>
          </a:p>
          <a:p>
            <a:pPr lvl="1">
              <a:lnSpc>
                <a:spcPct val="110000"/>
              </a:lnSpc>
            </a:pPr>
            <a:r>
              <a:rPr lang="en-US" sz="1900" dirty="0" smtClean="0"/>
              <a:t>less </a:t>
            </a:r>
            <a:r>
              <a:rPr lang="en-US" sz="1900" dirty="0"/>
              <a:t>ability to relocate or rebuild after a disaster </a:t>
            </a:r>
          </a:p>
          <a:p>
            <a:endParaRPr lang="en-US" sz="2000" dirty="0"/>
          </a:p>
        </p:txBody>
      </p:sp>
      <p:sp>
        <p:nvSpPr>
          <p:cNvPr id="3" name="Text Placeholder 2"/>
          <p:cNvSpPr>
            <a:spLocks noGrp="1"/>
          </p:cNvSpPr>
          <p:nvPr>
            <p:ph type="body" sz="quarter" idx="10"/>
          </p:nvPr>
        </p:nvSpPr>
        <p:spPr/>
        <p:txBody>
          <a:bodyPr/>
          <a:lstStyle/>
          <a:p>
            <a:pPr>
              <a:spcBef>
                <a:spcPts val="0"/>
              </a:spcBef>
            </a:pPr>
            <a:r>
              <a:rPr lang="en-US" sz="3000" dirty="0" smtClean="0"/>
              <a:t>Climate Change is an Environmental </a:t>
            </a:r>
          </a:p>
          <a:p>
            <a:pPr>
              <a:spcBef>
                <a:spcPts val="0"/>
              </a:spcBef>
            </a:pPr>
            <a:r>
              <a:rPr lang="en-US" sz="3000" dirty="0" smtClean="0"/>
              <a:t>Justice Issue </a:t>
            </a:r>
            <a:endParaRPr lang="en-US" sz="3000" dirty="0"/>
          </a:p>
        </p:txBody>
      </p:sp>
    </p:spTree>
    <p:extLst>
      <p:ext uri="{BB962C8B-B14F-4D97-AF65-F5344CB8AC3E}">
        <p14:creationId xmlns:p14="http://schemas.microsoft.com/office/powerpoint/2010/main" val="29867615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7886" y="1102578"/>
            <a:ext cx="8469274" cy="5139869"/>
          </a:xfrm>
          <a:prstGeom prst="rect">
            <a:avLst/>
          </a:prstGeom>
        </p:spPr>
        <p:txBody>
          <a:bodyPr wrap="square">
            <a:spAutoFit/>
          </a:bodyPr>
          <a:lstStyle/>
          <a:p>
            <a:pPr marR="5170">
              <a:buClr>
                <a:srgbClr val="69B5DA"/>
              </a:buClr>
            </a:pPr>
            <a:r>
              <a:rPr lang="en-US" sz="2400" b="1" dirty="0"/>
              <a:t>Extreme </a:t>
            </a:r>
            <a:r>
              <a:rPr lang="en-US" sz="2400" b="1" dirty="0" smtClean="0"/>
              <a:t>Heat</a:t>
            </a:r>
          </a:p>
          <a:p>
            <a:r>
              <a:rPr lang="en-US" sz="2000" i="1" dirty="0" smtClean="0"/>
              <a:t>Factors that increase risk: </a:t>
            </a:r>
          </a:p>
          <a:p>
            <a:pPr marL="342900" lvl="0" indent="-342900">
              <a:buFont typeface="Arial" panose="020B0604020202020204" pitchFamily="34" charset="0"/>
              <a:buChar char="•"/>
            </a:pPr>
            <a:r>
              <a:rPr lang="en-US" sz="2000" dirty="0" smtClean="0"/>
              <a:t>Live </a:t>
            </a:r>
            <a:r>
              <a:rPr lang="en-US" sz="2000" dirty="0"/>
              <a:t>in a home with poor </a:t>
            </a:r>
            <a:r>
              <a:rPr lang="en-US" sz="2000" dirty="0" smtClean="0"/>
              <a:t>insulation or no air </a:t>
            </a:r>
            <a:r>
              <a:rPr lang="en-US" sz="2000" dirty="0"/>
              <a:t>conditioning </a:t>
            </a:r>
          </a:p>
          <a:p>
            <a:pPr marL="342900" lvl="0" indent="-342900">
              <a:buFont typeface="Arial" panose="020B0604020202020204" pitchFamily="34" charset="0"/>
              <a:buChar char="•"/>
            </a:pPr>
            <a:r>
              <a:rPr lang="en-US" sz="2000" dirty="0" smtClean="0"/>
              <a:t>Work </a:t>
            </a:r>
            <a:r>
              <a:rPr lang="en-US" sz="2000" dirty="0"/>
              <a:t>outdoors </a:t>
            </a:r>
            <a:endParaRPr lang="en-US" sz="2000" dirty="0" smtClean="0"/>
          </a:p>
          <a:p>
            <a:pPr marL="342900" indent="-342900">
              <a:buFont typeface="Arial" panose="020B0604020202020204" pitchFamily="34" charset="0"/>
              <a:buChar char="•"/>
            </a:pPr>
            <a:r>
              <a:rPr lang="en-US" sz="2000" dirty="0"/>
              <a:t>Do not have access to emergency healthcare </a:t>
            </a:r>
          </a:p>
          <a:p>
            <a:pPr marL="342900" lvl="0" indent="-342900">
              <a:buFont typeface="Arial" panose="020B0604020202020204" pitchFamily="34" charset="0"/>
              <a:buChar char="•"/>
            </a:pPr>
            <a:r>
              <a:rPr lang="en-US" sz="2000" dirty="0" smtClean="0"/>
              <a:t>Do not have access </a:t>
            </a:r>
            <a:r>
              <a:rPr lang="en-US" sz="2000" dirty="0"/>
              <a:t>to emergency public health warnings in </a:t>
            </a:r>
            <a:r>
              <a:rPr lang="en-US" sz="2000" dirty="0" smtClean="0"/>
              <a:t>native </a:t>
            </a:r>
            <a:r>
              <a:rPr lang="en-US" sz="2000" dirty="0"/>
              <a:t>language </a:t>
            </a:r>
            <a:endParaRPr lang="en-US" sz="2000" dirty="0" smtClean="0"/>
          </a:p>
          <a:p>
            <a:pPr marL="342900" lvl="0" indent="-342900">
              <a:buFont typeface="Arial" panose="020B0604020202020204" pitchFamily="34" charset="0"/>
              <a:buChar char="•"/>
            </a:pPr>
            <a:endParaRPr lang="en-US" sz="2000" dirty="0"/>
          </a:p>
          <a:p>
            <a:r>
              <a:rPr lang="en-US" sz="2400" b="1" dirty="0"/>
              <a:t>Poor Air </a:t>
            </a:r>
            <a:r>
              <a:rPr lang="en-US" sz="2400" b="1" dirty="0" smtClean="0"/>
              <a:t>Quality</a:t>
            </a:r>
            <a:br>
              <a:rPr lang="en-US" sz="2400" b="1" dirty="0" smtClean="0"/>
            </a:br>
            <a:r>
              <a:rPr lang="en-US" sz="2000" i="1" dirty="0" smtClean="0"/>
              <a:t>Factors </a:t>
            </a:r>
            <a:r>
              <a:rPr lang="en-US" sz="2000" i="1" dirty="0"/>
              <a:t>that </a:t>
            </a:r>
            <a:r>
              <a:rPr lang="en-US" sz="2000" i="1" dirty="0" smtClean="0"/>
              <a:t>increase </a:t>
            </a:r>
            <a:r>
              <a:rPr lang="en-US" sz="2000" i="1" dirty="0"/>
              <a:t>risk: </a:t>
            </a:r>
          </a:p>
          <a:p>
            <a:pPr marL="342900" lvl="0" indent="-342900">
              <a:buFont typeface="Arial" panose="020B0604020202020204" pitchFamily="34" charset="0"/>
              <a:buChar char="•"/>
            </a:pPr>
            <a:r>
              <a:rPr lang="en-US" sz="2000" dirty="0" smtClean="0"/>
              <a:t>Live </a:t>
            </a:r>
            <a:r>
              <a:rPr lang="en-US" sz="2000" dirty="0"/>
              <a:t>in an urban area, especially one that already has a lot of air pollution </a:t>
            </a:r>
          </a:p>
          <a:p>
            <a:pPr marL="342900" lvl="0" indent="-342900">
              <a:buFont typeface="Arial" panose="020B0604020202020204" pitchFamily="34" charset="0"/>
              <a:buChar char="•"/>
            </a:pPr>
            <a:r>
              <a:rPr lang="en-US" sz="2000" dirty="0" smtClean="0"/>
              <a:t>Work </a:t>
            </a:r>
            <a:r>
              <a:rPr lang="en-US" sz="2000" dirty="0"/>
              <a:t>outdoors </a:t>
            </a:r>
          </a:p>
          <a:p>
            <a:pPr marL="342900" lvl="0" indent="-342900">
              <a:buFont typeface="Arial" panose="020B0604020202020204" pitchFamily="34" charset="0"/>
              <a:buChar char="•"/>
            </a:pPr>
            <a:r>
              <a:rPr lang="en-US" sz="2000" dirty="0" smtClean="0"/>
              <a:t>Have </a:t>
            </a:r>
            <a:r>
              <a:rPr lang="en-US" sz="2000" dirty="0"/>
              <a:t>medical problems like </a:t>
            </a:r>
            <a:r>
              <a:rPr lang="en-US" sz="2000" dirty="0" smtClean="0"/>
              <a:t>hypertension (high </a:t>
            </a:r>
            <a:r>
              <a:rPr lang="en-US" sz="2000" dirty="0"/>
              <a:t>blood </a:t>
            </a:r>
            <a:r>
              <a:rPr lang="en-US" sz="2000" dirty="0" smtClean="0"/>
              <a:t>pressure), diabetes, chronic </a:t>
            </a:r>
            <a:r>
              <a:rPr lang="en-US" sz="2000" dirty="0"/>
              <a:t>obstructive pulmonary disorder (COPD), or asthma </a:t>
            </a:r>
          </a:p>
          <a:p>
            <a:pPr marL="342900" lvl="0" indent="-342900">
              <a:buFont typeface="Arial" panose="020B0604020202020204" pitchFamily="34" charset="0"/>
              <a:buChar char="•"/>
            </a:pPr>
            <a:r>
              <a:rPr lang="en-US" sz="2000" dirty="0" smtClean="0"/>
              <a:t>Do </a:t>
            </a:r>
            <a:r>
              <a:rPr lang="en-US" sz="2000" dirty="0"/>
              <a:t>not have access to public health information in </a:t>
            </a:r>
            <a:r>
              <a:rPr lang="en-US" sz="2000" dirty="0" smtClean="0"/>
              <a:t>native language</a:t>
            </a:r>
            <a:endParaRPr lang="en-US" sz="2000" b="1" dirty="0"/>
          </a:p>
        </p:txBody>
      </p:sp>
      <p:sp>
        <p:nvSpPr>
          <p:cNvPr id="2" name="Title 1"/>
          <p:cNvSpPr>
            <a:spLocks noGrp="1"/>
          </p:cNvSpPr>
          <p:nvPr>
            <p:ph type="title"/>
          </p:nvPr>
        </p:nvSpPr>
        <p:spPr>
          <a:xfrm>
            <a:off x="111816" y="-9527"/>
            <a:ext cx="7169930" cy="923927"/>
          </a:xfrm>
        </p:spPr>
        <p:txBody>
          <a:bodyPr>
            <a:normAutofit fontScale="90000"/>
          </a:bodyPr>
          <a:lstStyle/>
          <a:p>
            <a:r>
              <a:rPr lang="en-US" dirty="0" smtClean="0"/>
              <a:t>Factors that Increase Risk of Climate Change Impacts on Health</a:t>
            </a:r>
            <a:endParaRPr lang="en-US" dirty="0"/>
          </a:p>
        </p:txBody>
      </p:sp>
    </p:spTree>
    <p:extLst>
      <p:ext uri="{BB962C8B-B14F-4D97-AF65-F5344CB8AC3E}">
        <p14:creationId xmlns:p14="http://schemas.microsoft.com/office/powerpoint/2010/main" val="22659104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9486" y="1104750"/>
            <a:ext cx="8904514" cy="6063198"/>
          </a:xfrm>
          <a:prstGeom prst="rect">
            <a:avLst/>
          </a:prstGeom>
        </p:spPr>
        <p:txBody>
          <a:bodyPr wrap="square">
            <a:spAutoFit/>
          </a:bodyPr>
          <a:lstStyle/>
          <a:p>
            <a:pPr marR="5170">
              <a:buClr>
                <a:srgbClr val="69B5DA"/>
              </a:buClr>
            </a:pPr>
            <a:r>
              <a:rPr lang="en-US" sz="2400" b="1" dirty="0"/>
              <a:t>Extreme </a:t>
            </a:r>
            <a:r>
              <a:rPr lang="en-US" sz="2400" b="1" dirty="0" smtClean="0"/>
              <a:t>Events</a:t>
            </a:r>
          </a:p>
          <a:p>
            <a:r>
              <a:rPr lang="en-US" sz="2000" i="1" dirty="0" smtClean="0"/>
              <a:t>Factors that increase risk: </a:t>
            </a:r>
          </a:p>
          <a:p>
            <a:pPr marL="342900" lvl="0" indent="-342900">
              <a:buFont typeface="Arial" panose="020B0604020202020204" pitchFamily="34" charset="0"/>
              <a:buChar char="•"/>
            </a:pPr>
            <a:r>
              <a:rPr lang="en-US" sz="2000" dirty="0" smtClean="0"/>
              <a:t>Have </a:t>
            </a:r>
            <a:r>
              <a:rPr lang="en-US" sz="2000" dirty="0"/>
              <a:t>limited transportation </a:t>
            </a:r>
            <a:r>
              <a:rPr lang="en-US" sz="2000" dirty="0" smtClean="0"/>
              <a:t>options</a:t>
            </a:r>
          </a:p>
          <a:p>
            <a:pPr marL="342900" lvl="0" indent="-342900">
              <a:buFont typeface="Arial" panose="020B0604020202020204" pitchFamily="34" charset="0"/>
              <a:buChar char="•"/>
            </a:pPr>
            <a:r>
              <a:rPr lang="en-US" sz="2000" dirty="0" smtClean="0"/>
              <a:t>Have limited access </a:t>
            </a:r>
            <a:r>
              <a:rPr lang="en-US" sz="2000" dirty="0"/>
              <a:t>to health care services or medications needed for existing medical problems</a:t>
            </a:r>
          </a:p>
          <a:p>
            <a:pPr marL="342900" lvl="0" indent="-342900">
              <a:buFont typeface="Arial" panose="020B0604020202020204" pitchFamily="34" charset="0"/>
              <a:buChar char="•"/>
            </a:pPr>
            <a:r>
              <a:rPr lang="en-US" sz="2000" dirty="0" smtClean="0"/>
              <a:t>Have </a:t>
            </a:r>
            <a:r>
              <a:rPr lang="en-US" sz="2000" dirty="0"/>
              <a:t>no or limited health insurance or property insurance</a:t>
            </a:r>
          </a:p>
          <a:p>
            <a:pPr marL="342900" lvl="0" indent="-342900">
              <a:buFont typeface="Arial" panose="020B0604020202020204" pitchFamily="34" charset="0"/>
              <a:buChar char="•"/>
            </a:pPr>
            <a:r>
              <a:rPr lang="en-US" sz="2000" dirty="0"/>
              <a:t>Do not have access to emergency public health warnings in native language </a:t>
            </a:r>
          </a:p>
          <a:p>
            <a:pPr marL="342900" lvl="0" indent="-342900">
              <a:buFont typeface="Arial" panose="020B0604020202020204" pitchFamily="34" charset="0"/>
              <a:buChar char="•"/>
            </a:pPr>
            <a:endParaRPr lang="en-US" sz="2000" dirty="0"/>
          </a:p>
          <a:p>
            <a:r>
              <a:rPr lang="en-US" sz="2400" b="1" dirty="0"/>
              <a:t>Contaminated Water Illnesses</a:t>
            </a:r>
            <a:r>
              <a:rPr lang="en-US" sz="2400" b="1" dirty="0" smtClean="0"/>
              <a:t/>
            </a:r>
            <a:br>
              <a:rPr lang="en-US" sz="2400" b="1" dirty="0" smtClean="0"/>
            </a:br>
            <a:r>
              <a:rPr lang="en-US" sz="2000" i="1" dirty="0" smtClean="0"/>
              <a:t>Factors </a:t>
            </a:r>
            <a:r>
              <a:rPr lang="en-US" sz="2000" i="1" dirty="0"/>
              <a:t>that </a:t>
            </a:r>
            <a:r>
              <a:rPr lang="en-US" sz="2000" i="1" dirty="0" smtClean="0"/>
              <a:t>increase </a:t>
            </a:r>
            <a:r>
              <a:rPr lang="en-US" sz="2000" i="1" dirty="0"/>
              <a:t>risk: </a:t>
            </a:r>
          </a:p>
          <a:p>
            <a:pPr marL="342900" lvl="0" indent="-342900">
              <a:buFont typeface="Arial" panose="020B0604020202020204" pitchFamily="34" charset="0"/>
              <a:buChar char="•"/>
            </a:pPr>
            <a:r>
              <a:rPr lang="en-US" sz="2000" dirty="0" smtClean="0"/>
              <a:t>Live </a:t>
            </a:r>
            <a:r>
              <a:rPr lang="en-US" sz="2000" dirty="0"/>
              <a:t>in an area with treated drinking water systems that are old or below standards </a:t>
            </a:r>
          </a:p>
          <a:p>
            <a:pPr marL="342900" lvl="0" indent="-342900">
              <a:buFont typeface="Arial" panose="020B0604020202020204" pitchFamily="34" charset="0"/>
              <a:buChar char="•"/>
            </a:pPr>
            <a:r>
              <a:rPr lang="en-US" sz="2000" dirty="0" smtClean="0"/>
              <a:t>Live </a:t>
            </a:r>
            <a:r>
              <a:rPr lang="en-US" sz="2000" dirty="0"/>
              <a:t>in an area with untreated water such as well water </a:t>
            </a:r>
          </a:p>
          <a:p>
            <a:pPr marL="342900" lvl="0" indent="-342900">
              <a:buFont typeface="Arial" panose="020B0604020202020204" pitchFamily="34" charset="0"/>
              <a:buChar char="•"/>
            </a:pPr>
            <a:r>
              <a:rPr lang="en-US" sz="2000" dirty="0" smtClean="0"/>
              <a:t>Live </a:t>
            </a:r>
            <a:r>
              <a:rPr lang="en-US" sz="2000" dirty="0"/>
              <a:t>in a crowded shelter after evacuations for an extreme event </a:t>
            </a:r>
          </a:p>
          <a:p>
            <a:pPr marL="342900" lvl="0" indent="-342900">
              <a:buFont typeface="Arial" panose="020B0604020202020204" pitchFamily="34" charset="0"/>
              <a:buChar char="•"/>
            </a:pPr>
            <a:r>
              <a:rPr lang="en-US" sz="2000" dirty="0"/>
              <a:t>Do not have access to emergency public health warnings in native language </a:t>
            </a:r>
          </a:p>
          <a:p>
            <a:pPr marL="342900" lvl="0" indent="-342900">
              <a:buFont typeface="Arial" panose="020B0604020202020204" pitchFamily="34" charset="0"/>
              <a:buChar char="•"/>
            </a:pPr>
            <a:endParaRPr lang="en-US" sz="2000" dirty="0"/>
          </a:p>
          <a:p>
            <a:pPr marR="5170">
              <a:buClr>
                <a:srgbClr val="69B5DA"/>
              </a:buClr>
            </a:pPr>
            <a:endParaRPr lang="en-US" sz="2000" b="1" dirty="0"/>
          </a:p>
        </p:txBody>
      </p:sp>
      <p:sp>
        <p:nvSpPr>
          <p:cNvPr id="7" name="Title 1"/>
          <p:cNvSpPr>
            <a:spLocks noGrp="1"/>
          </p:cNvSpPr>
          <p:nvPr>
            <p:ph type="title"/>
          </p:nvPr>
        </p:nvSpPr>
        <p:spPr>
          <a:xfrm>
            <a:off x="111816" y="-9527"/>
            <a:ext cx="7169930" cy="923927"/>
          </a:xfrm>
        </p:spPr>
        <p:txBody>
          <a:bodyPr>
            <a:normAutofit fontScale="90000"/>
          </a:bodyPr>
          <a:lstStyle/>
          <a:p>
            <a:r>
              <a:rPr lang="en-US" dirty="0" smtClean="0"/>
              <a:t>Factors that Increase Risk of Climate Change Impacts on Health</a:t>
            </a:r>
            <a:endParaRPr lang="en-US" dirty="0"/>
          </a:p>
        </p:txBody>
      </p:sp>
    </p:spTree>
    <p:extLst>
      <p:ext uri="{BB962C8B-B14F-4D97-AF65-F5344CB8AC3E}">
        <p14:creationId xmlns:p14="http://schemas.microsoft.com/office/powerpoint/2010/main" val="15337585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9486" y="1230874"/>
            <a:ext cx="8904514" cy="5139869"/>
          </a:xfrm>
          <a:prstGeom prst="rect">
            <a:avLst/>
          </a:prstGeom>
        </p:spPr>
        <p:txBody>
          <a:bodyPr wrap="square">
            <a:spAutoFit/>
          </a:bodyPr>
          <a:lstStyle/>
          <a:p>
            <a:pPr marR="5170">
              <a:buClr>
                <a:srgbClr val="69B5DA"/>
              </a:buClr>
            </a:pPr>
            <a:r>
              <a:rPr lang="en-US" sz="2400" b="1" dirty="0"/>
              <a:t>Access to Safe and Nutritious Food </a:t>
            </a:r>
            <a:endParaRPr lang="en-US" sz="2400" b="1" dirty="0" smtClean="0"/>
          </a:p>
          <a:p>
            <a:pPr marR="5170">
              <a:buClr>
                <a:srgbClr val="69B5DA"/>
              </a:buClr>
            </a:pPr>
            <a:r>
              <a:rPr lang="en-US" sz="2000" i="1" dirty="0" smtClean="0"/>
              <a:t>Factors that increase risk: </a:t>
            </a:r>
          </a:p>
          <a:p>
            <a:pPr marL="342900" lvl="0" indent="-342900">
              <a:buFont typeface="Arial" panose="020B0604020202020204" pitchFamily="34" charset="0"/>
              <a:buChar char="•"/>
            </a:pPr>
            <a:r>
              <a:rPr lang="en-US" sz="2000" dirty="0" smtClean="0"/>
              <a:t>Do </a:t>
            </a:r>
            <a:r>
              <a:rPr lang="en-US" sz="2000" dirty="0"/>
              <a:t>not have access to information on safe handling of food </a:t>
            </a:r>
          </a:p>
          <a:p>
            <a:pPr marL="342900" lvl="0" indent="-342900">
              <a:buFont typeface="Arial" panose="020B0604020202020204" pitchFamily="34" charset="0"/>
              <a:buChar char="•"/>
            </a:pPr>
            <a:r>
              <a:rPr lang="en-US" sz="2000" dirty="0" smtClean="0"/>
              <a:t>Live </a:t>
            </a:r>
            <a:r>
              <a:rPr lang="en-US" sz="2000" dirty="0"/>
              <a:t>in an area with limited access to high quality food choices </a:t>
            </a:r>
          </a:p>
          <a:p>
            <a:pPr marL="342900" lvl="0" indent="-342900">
              <a:buFont typeface="Arial" panose="020B0604020202020204" pitchFamily="34" charset="0"/>
              <a:buChar char="•"/>
            </a:pPr>
            <a:r>
              <a:rPr lang="en-US" sz="2000" dirty="0" smtClean="0"/>
              <a:t>Have </a:t>
            </a:r>
            <a:r>
              <a:rPr lang="en-US" sz="2000" dirty="0"/>
              <a:t>existing or chronic medical problems </a:t>
            </a:r>
          </a:p>
          <a:p>
            <a:pPr marL="342900" lvl="0" indent="-342900">
              <a:buFont typeface="Arial" panose="020B0604020202020204" pitchFamily="34" charset="0"/>
              <a:buChar char="•"/>
            </a:pPr>
            <a:r>
              <a:rPr lang="en-US" sz="2000" dirty="0" smtClean="0"/>
              <a:t>Do </a:t>
            </a:r>
            <a:r>
              <a:rPr lang="en-US" sz="2000" dirty="0"/>
              <a:t>not have access to public health information in </a:t>
            </a:r>
            <a:r>
              <a:rPr lang="en-US" sz="2000" dirty="0" smtClean="0"/>
              <a:t>native </a:t>
            </a:r>
            <a:r>
              <a:rPr lang="en-US" sz="2000" dirty="0"/>
              <a:t>language </a:t>
            </a:r>
          </a:p>
          <a:p>
            <a:pPr marL="342900" lvl="0" indent="-342900">
              <a:buFont typeface="Arial" panose="020B0604020202020204" pitchFamily="34" charset="0"/>
              <a:buChar char="•"/>
            </a:pPr>
            <a:endParaRPr lang="en-US" sz="2000" dirty="0"/>
          </a:p>
          <a:p>
            <a:r>
              <a:rPr lang="en-US" sz="2400" b="1" dirty="0" smtClean="0"/>
              <a:t>Mental Health and Well-Being</a:t>
            </a:r>
            <a:br>
              <a:rPr lang="en-US" sz="2400" b="1" dirty="0" smtClean="0"/>
            </a:br>
            <a:r>
              <a:rPr lang="en-US" sz="2000" i="1" dirty="0" smtClean="0"/>
              <a:t>Factors </a:t>
            </a:r>
            <a:r>
              <a:rPr lang="en-US" sz="2000" i="1" dirty="0"/>
              <a:t>that </a:t>
            </a:r>
            <a:r>
              <a:rPr lang="en-US" sz="2000" i="1" dirty="0" smtClean="0"/>
              <a:t>increase </a:t>
            </a:r>
            <a:r>
              <a:rPr lang="en-US" sz="2000" i="1" dirty="0"/>
              <a:t>risk: </a:t>
            </a:r>
          </a:p>
          <a:p>
            <a:pPr marL="342900" lvl="0" indent="-342900">
              <a:buFont typeface="Arial" panose="020B0604020202020204" pitchFamily="34" charset="0"/>
              <a:buChar char="•"/>
            </a:pPr>
            <a:r>
              <a:rPr lang="en-US" sz="2000" dirty="0" smtClean="0"/>
              <a:t>Do </a:t>
            </a:r>
            <a:r>
              <a:rPr lang="en-US" sz="2000" dirty="0"/>
              <a:t>not have access to mental health care, especially counseling, in native language </a:t>
            </a:r>
          </a:p>
          <a:p>
            <a:pPr marL="342900" lvl="0" indent="-342900">
              <a:buFont typeface="Arial" panose="020B0604020202020204" pitchFamily="34" charset="0"/>
              <a:buChar char="•"/>
            </a:pPr>
            <a:r>
              <a:rPr lang="en-US" sz="2000" dirty="0" smtClean="0"/>
              <a:t>Have </a:t>
            </a:r>
            <a:r>
              <a:rPr lang="en-US" sz="2000" dirty="0"/>
              <a:t>an existing mental illness, especially if taking stress medication that increases sensitivity to heat </a:t>
            </a:r>
          </a:p>
          <a:p>
            <a:pPr marL="342900" lvl="0" indent="-342900">
              <a:buFont typeface="Arial" panose="020B0604020202020204" pitchFamily="34" charset="0"/>
              <a:buChar char="•"/>
            </a:pPr>
            <a:r>
              <a:rPr lang="en-US" sz="2000" dirty="0" smtClean="0"/>
              <a:t>Live </a:t>
            </a:r>
            <a:r>
              <a:rPr lang="en-US" sz="2000" dirty="0"/>
              <a:t>in an area vulnerable to extreme weather events </a:t>
            </a:r>
          </a:p>
          <a:p>
            <a:pPr marL="342900" lvl="0" indent="-342900">
              <a:buFont typeface="Arial" panose="020B0604020202020204" pitchFamily="34" charset="0"/>
              <a:buChar char="•"/>
            </a:pPr>
            <a:r>
              <a:rPr lang="en-US" sz="2000" dirty="0" smtClean="0"/>
              <a:t>Have </a:t>
            </a:r>
            <a:r>
              <a:rPr lang="en-US" sz="2000" dirty="0"/>
              <a:t>limited social support networks </a:t>
            </a:r>
          </a:p>
          <a:p>
            <a:pPr marR="5170">
              <a:buClr>
                <a:srgbClr val="69B5DA"/>
              </a:buClr>
            </a:pPr>
            <a:endParaRPr lang="en-US" sz="2000" b="1" dirty="0"/>
          </a:p>
        </p:txBody>
      </p:sp>
      <p:sp>
        <p:nvSpPr>
          <p:cNvPr id="6" name="Title 1"/>
          <p:cNvSpPr>
            <a:spLocks noGrp="1"/>
          </p:cNvSpPr>
          <p:nvPr>
            <p:ph type="title"/>
          </p:nvPr>
        </p:nvSpPr>
        <p:spPr>
          <a:xfrm>
            <a:off x="111816" y="-9527"/>
            <a:ext cx="7169930" cy="923927"/>
          </a:xfrm>
        </p:spPr>
        <p:txBody>
          <a:bodyPr>
            <a:normAutofit fontScale="90000"/>
          </a:bodyPr>
          <a:lstStyle/>
          <a:p>
            <a:r>
              <a:rPr lang="en-US" dirty="0" smtClean="0"/>
              <a:t>Factors that Increase Risk of Climate Change Impacts on Health</a:t>
            </a:r>
            <a:endParaRPr lang="en-US" dirty="0"/>
          </a:p>
        </p:txBody>
      </p:sp>
    </p:spTree>
    <p:extLst>
      <p:ext uri="{BB962C8B-B14F-4D97-AF65-F5344CB8AC3E}">
        <p14:creationId xmlns:p14="http://schemas.microsoft.com/office/powerpoint/2010/main" val="2786312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5685" y="1261992"/>
            <a:ext cx="8512629" cy="4981153"/>
          </a:xfrm>
        </p:spPr>
        <p:txBody>
          <a:bodyPr>
            <a:noAutofit/>
          </a:bodyPr>
          <a:lstStyle/>
          <a:p>
            <a:pPr indent="0">
              <a:buNone/>
            </a:pPr>
            <a:r>
              <a:rPr lang="en-US" sz="2000" b="1" dirty="0"/>
              <a:t>Heart </a:t>
            </a:r>
            <a:r>
              <a:rPr lang="en-US" sz="2000" b="1" dirty="0" smtClean="0"/>
              <a:t>Disease</a:t>
            </a:r>
            <a:endParaRPr lang="en-US" sz="2000" dirty="0" smtClean="0"/>
          </a:p>
          <a:p>
            <a:pPr marL="342900" indent="-342900"/>
            <a:r>
              <a:rPr lang="en-US" sz="2000" dirty="0" smtClean="0"/>
              <a:t>Heart disease increases sensitivity to heat stress. </a:t>
            </a:r>
          </a:p>
          <a:p>
            <a:pPr indent="0">
              <a:buNone/>
            </a:pPr>
            <a:r>
              <a:rPr lang="en-US" sz="2000" b="1" dirty="0" smtClean="0"/>
              <a:t>Diabetes</a:t>
            </a:r>
          </a:p>
          <a:p>
            <a:pPr marL="342900" indent="-342900"/>
            <a:r>
              <a:rPr lang="en-US" sz="2000" dirty="0" smtClean="0"/>
              <a:t>Diabetes </a:t>
            </a:r>
            <a:r>
              <a:rPr lang="en-US" sz="2000" dirty="0"/>
              <a:t>increases sensitivity to heat stress. </a:t>
            </a:r>
            <a:endParaRPr lang="en-US" sz="2000" dirty="0" smtClean="0"/>
          </a:p>
          <a:p>
            <a:pPr marL="342900" indent="-342900"/>
            <a:r>
              <a:rPr lang="en-US" sz="2000" dirty="0" smtClean="0"/>
              <a:t>Extreme </a:t>
            </a:r>
            <a:r>
              <a:rPr lang="en-US" sz="2000" dirty="0"/>
              <a:t>weather events </a:t>
            </a:r>
            <a:r>
              <a:rPr lang="en-US" sz="2000" dirty="0" smtClean="0"/>
              <a:t>may limit </a:t>
            </a:r>
            <a:r>
              <a:rPr lang="en-US" sz="2000" dirty="0"/>
              <a:t>access to the medicine and food that diabetics need to stay healthy. </a:t>
            </a:r>
            <a:endParaRPr lang="en-US" sz="2000" dirty="0" smtClean="0"/>
          </a:p>
          <a:p>
            <a:pPr indent="0">
              <a:buNone/>
            </a:pPr>
            <a:r>
              <a:rPr lang="en-US" sz="2000" b="1" dirty="0" smtClean="0"/>
              <a:t>Asthma</a:t>
            </a:r>
            <a:endParaRPr lang="en-US" sz="2000" dirty="0" smtClean="0"/>
          </a:p>
          <a:p>
            <a:pPr marL="342900" indent="-342900"/>
            <a:r>
              <a:rPr lang="en-US" sz="2000" dirty="0" smtClean="0"/>
              <a:t>Asthma </a:t>
            </a:r>
            <a:r>
              <a:rPr lang="en-US" sz="2000" dirty="0"/>
              <a:t>can be exacerbated by changes in pollen season and exposure to air pollution caused by or made worse by changes in temperature, humidity, wind, or wildfires. </a:t>
            </a:r>
          </a:p>
          <a:p>
            <a:pPr indent="0">
              <a:buNone/>
            </a:pPr>
            <a:r>
              <a:rPr lang="en-US" sz="2000" b="1" dirty="0" smtClean="0"/>
              <a:t>Chronic Obstructive Pulmonary Disease (COPD)</a:t>
            </a:r>
          </a:p>
          <a:p>
            <a:pPr marL="342900" indent="-342900"/>
            <a:r>
              <a:rPr lang="en-US" sz="2000" dirty="0" smtClean="0"/>
              <a:t>Patients </a:t>
            </a:r>
            <a:r>
              <a:rPr lang="en-US" sz="2000" dirty="0"/>
              <a:t>with COPD are more sensitive than the general population to changes in outdoor air quality made worse by climate change. </a:t>
            </a:r>
          </a:p>
        </p:txBody>
      </p:sp>
      <p:sp>
        <p:nvSpPr>
          <p:cNvPr id="4" name="Title 3"/>
          <p:cNvSpPr>
            <a:spLocks noGrp="1"/>
          </p:cNvSpPr>
          <p:nvPr>
            <p:ph type="title"/>
          </p:nvPr>
        </p:nvSpPr>
        <p:spPr/>
        <p:txBody>
          <a:bodyPr>
            <a:normAutofit fontScale="90000"/>
          </a:bodyPr>
          <a:lstStyle/>
          <a:p>
            <a:r>
              <a:rPr lang="en-US" sz="3200" dirty="0" smtClean="0"/>
              <a:t>Effects of Climate Change on Existing </a:t>
            </a:r>
            <a:br>
              <a:rPr lang="en-US" sz="3200" dirty="0" smtClean="0"/>
            </a:br>
            <a:r>
              <a:rPr lang="en-US" sz="3200" dirty="0" smtClean="0"/>
              <a:t>Health Conditions</a:t>
            </a:r>
            <a:endParaRPr lang="en-US" dirty="0"/>
          </a:p>
        </p:txBody>
      </p:sp>
    </p:spTree>
    <p:extLst>
      <p:ext uri="{BB962C8B-B14F-4D97-AF65-F5344CB8AC3E}">
        <p14:creationId xmlns:p14="http://schemas.microsoft.com/office/powerpoint/2010/main" val="157137715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Climate Health w/images">
  <a:themeElements>
    <a:clrScheme name="Custom 1">
      <a:dk1>
        <a:srgbClr val="292A2B"/>
      </a:dk1>
      <a:lt1>
        <a:sysClr val="window" lastClr="FFFFFF"/>
      </a:lt1>
      <a:dk2>
        <a:srgbClr val="4B818B"/>
      </a:dk2>
      <a:lt2>
        <a:srgbClr val="F8F8F8"/>
      </a:lt2>
      <a:accent1>
        <a:srgbClr val="64BEB5"/>
      </a:accent1>
      <a:accent2>
        <a:srgbClr val="307C7A"/>
      </a:accent2>
      <a:accent3>
        <a:srgbClr val="9AC367"/>
      </a:accent3>
      <a:accent4>
        <a:srgbClr val="F2A0C5"/>
      </a:accent4>
      <a:accent5>
        <a:srgbClr val="617483"/>
      </a:accent5>
      <a:accent6>
        <a:srgbClr val="D2AD52"/>
      </a:accent6>
      <a:hlink>
        <a:srgbClr val="789E87"/>
      </a:hlink>
      <a:folHlink>
        <a:srgbClr val="0C65A1"/>
      </a:folHlink>
    </a:clrScheme>
    <a:fontScheme name="ACM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limate Health no images">
  <a:themeElements>
    <a:clrScheme name="Custom 1">
      <a:dk1>
        <a:srgbClr val="292A2B"/>
      </a:dk1>
      <a:lt1>
        <a:sysClr val="window" lastClr="FFFFFF"/>
      </a:lt1>
      <a:dk2>
        <a:srgbClr val="4B818B"/>
      </a:dk2>
      <a:lt2>
        <a:srgbClr val="F8F8F8"/>
      </a:lt2>
      <a:accent1>
        <a:srgbClr val="64BEB5"/>
      </a:accent1>
      <a:accent2>
        <a:srgbClr val="307C7A"/>
      </a:accent2>
      <a:accent3>
        <a:srgbClr val="9AC367"/>
      </a:accent3>
      <a:accent4>
        <a:srgbClr val="F2A0C5"/>
      </a:accent4>
      <a:accent5>
        <a:srgbClr val="617483"/>
      </a:accent5>
      <a:accent6>
        <a:srgbClr val="D2AD52"/>
      </a:accent6>
      <a:hlink>
        <a:srgbClr val="789E87"/>
      </a:hlink>
      <a:folHlink>
        <a:srgbClr val="0C65A1"/>
      </a:folHlink>
    </a:clrScheme>
    <a:fontScheme name="ACM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_rels/item92.xml.rels><?xml version="1.0" encoding="UTF-8" standalone="yes"?>
<Relationships xmlns="http://schemas.openxmlformats.org/package/2006/relationships"><Relationship Id="rId1" Type="http://schemas.openxmlformats.org/officeDocument/2006/relationships/customXmlProps" Target="itemProps92.xml"/></Relationships>
</file>

<file path=customXml/_rels/item93.xml.rels><?xml version="1.0" encoding="UTF-8" standalone="yes"?>
<Relationships xmlns="http://schemas.openxmlformats.org/package/2006/relationships"><Relationship Id="rId1" Type="http://schemas.openxmlformats.org/officeDocument/2006/relationships/customXmlProps" Target="itemProps93.xml"/></Relationships>
</file>

<file path=customXml/_rels/item94.xml.rels><?xml version="1.0" encoding="UTF-8" standalone="yes"?>
<Relationships xmlns="http://schemas.openxmlformats.org/package/2006/relationships"><Relationship Id="rId1" Type="http://schemas.openxmlformats.org/officeDocument/2006/relationships/customXmlProps" Target="itemProps94.xml"/></Relationships>
</file>

<file path=customXml/_rels/item95.xml.rels><?xml version="1.0" encoding="UTF-8" standalone="yes"?>
<Relationships xmlns="http://schemas.openxmlformats.org/package/2006/relationships"><Relationship Id="rId1" Type="http://schemas.openxmlformats.org/officeDocument/2006/relationships/customXmlProps" Target="itemProps95.xml"/></Relationships>
</file>

<file path=customXml/_rels/item96.xml.rels><?xml version="1.0" encoding="UTF-8" standalone="yes"?>
<Relationships xmlns="http://schemas.openxmlformats.org/package/2006/relationships"><Relationship Id="rId1" Type="http://schemas.openxmlformats.org/officeDocument/2006/relationships/customXmlProps" Target="itemProps96.xml"/></Relationships>
</file>

<file path=customXml/_rels/item97.xml.rels><?xml version="1.0" encoding="UTF-8" standalone="yes"?>
<Relationships xmlns="http://schemas.openxmlformats.org/package/2006/relationships"><Relationship Id="rId1" Type="http://schemas.openxmlformats.org/officeDocument/2006/relationships/customXmlProps" Target="itemProps97.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38.xml><?xml version="1.0" encoding="utf-8"?>
<EsriMapsInfo xmlns="ESRI.ArcGIS.Mapping.OfficeIntegration.PowerPointInfo">
  <Version>Version1</Version>
  <RequiresSignIn>False</RequiresSignIn>
</EsriMapsInfo>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EsriMapsInfo xmlns="ESRI.ArcGIS.Mapping.OfficeIntegration.PowerPointInfo">
  <Version>Version1</Version>
  <RequiresSignIn>False</RequiresSignIn>
</EsriMapsInfo>
</file>

<file path=customXml/item42.xml><?xml version="1.0" encoding="utf-8"?>
<EsriMapsInfo xmlns="ESRI.ArcGIS.Mapping.OfficeIntegration.PowerPointInfo">
  <Version>Version1</Version>
  <RequiresSignIn>False</RequiresSignIn>
</EsriMapsInfo>
</file>

<file path=customXml/item43.xml><?xml version="1.0" encoding="utf-8"?>
<EsriMapsInfo xmlns="ESRI.ArcGIS.Mapping.OfficeIntegration.PowerPointInfo">
  <Version>Version1</Version>
  <RequiresSignIn>False</RequiresSignIn>
</EsriMapsInfo>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47.xml><?xml version="1.0" encoding="utf-8"?>
<EsriMapsInfo xmlns="ESRI.ArcGIS.Mapping.OfficeIntegration.PowerPointInfo">
  <Version>Version1</Version>
  <RequiresSignIn>False</RequiresSignIn>
</EsriMapsInfo>
</file>

<file path=customXml/item48.xml><?xml version="1.0" encoding="utf-8"?>
<EsriMapsInfo xmlns="ESRI.ArcGIS.Mapping.OfficeIntegration.PowerPointInfo">
  <Version>Version1</Version>
  <RequiresSignIn>False</RequiresSignIn>
</EsriMapsInfo>
</file>

<file path=customXml/item49.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50.xml><?xml version="1.0" encoding="utf-8"?>
<EsriMapsInfo xmlns="ESRI.ArcGIS.Mapping.OfficeIntegration.PowerPointInfo">
  <Version>Version1</Version>
  <RequiresSignIn>False</RequiresSignIn>
</EsriMapsInfo>
</file>

<file path=customXml/item51.xml><?xml version="1.0" encoding="utf-8"?>
<EsriMapsInfo xmlns="ESRI.ArcGIS.Mapping.OfficeIntegration.PowerPointInfo">
  <Version>Version1</Version>
  <RequiresSignIn>False</RequiresSignIn>
</EsriMapsInfo>
</file>

<file path=customXml/item52.xml><?xml version="1.0" encoding="utf-8"?>
<EsriMapsInfo xmlns="ESRI.ArcGIS.Mapping.OfficeIntegration.PowerPointInfo">
  <Version>Version1</Version>
  <RequiresSignIn>False</RequiresSignIn>
</EsriMapsInfo>
</file>

<file path=customXml/item53.xml><?xml version="1.0" encoding="utf-8"?>
<EsriMapsInfo xmlns="ESRI.ArcGIS.Mapping.OfficeIntegration.PowerPointInfo">
  <Version>Version1</Version>
  <RequiresSignIn>False</RequiresSignIn>
</EsriMapsInfo>
</file>

<file path=customXml/item54.xml><?xml version="1.0" encoding="utf-8"?>
<EsriMapsInfo xmlns="ESRI.ArcGIS.Mapping.OfficeIntegration.PowerPointInfo">
  <Version>Version1</Version>
  <RequiresSignIn>False</RequiresSignIn>
</EsriMapsInfo>
</file>

<file path=customXml/item55.xml><?xml version="1.0" encoding="utf-8"?>
<EsriMapsInfo xmlns="ESRI.ArcGIS.Mapping.OfficeIntegration.PowerPointInfo">
  <Version>Version1</Version>
  <RequiresSignIn>False</RequiresSignIn>
</EsriMapsInfo>
</file>

<file path=customXml/item56.xml><?xml version="1.0" encoding="utf-8"?>
<EsriMapsInfo xmlns="ESRI.ArcGIS.Mapping.OfficeIntegration.PowerPointInfo">
  <Version>Version1</Version>
  <RequiresSignIn>False</RequiresSignIn>
</EsriMapsInfo>
</file>

<file path=customXml/item57.xml><?xml version="1.0" encoding="utf-8"?>
<EsriMapsInfo xmlns="ESRI.ArcGIS.Mapping.OfficeIntegration.PowerPointInfo">
  <Version>Version1</Version>
  <RequiresSignIn>False</RequiresSignIn>
</EsriMapsInfo>
</file>

<file path=customXml/item58.xml><?xml version="1.0" encoding="utf-8"?>
<EsriMapsInfo xmlns="ESRI.ArcGIS.Mapping.OfficeIntegration.PowerPointInfo">
  <Version>Version1</Version>
  <RequiresSignIn>False</RequiresSignIn>
</EsriMapsInfo>
</file>

<file path=customXml/item59.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60.xml><?xml version="1.0" encoding="utf-8"?>
<EsriMapsInfo xmlns="ESRI.ArcGIS.Mapping.OfficeIntegration.PowerPointInfo">
  <Version>Version1</Version>
  <RequiresSignIn>False</RequiresSignIn>
</EsriMapsInfo>
</file>

<file path=customXml/item61.xml><?xml version="1.0" encoding="utf-8"?>
<EsriMapsInfo xmlns="ESRI.ArcGIS.Mapping.OfficeIntegration.PowerPointInfo">
  <Version>Version1</Version>
  <RequiresSignIn>False</RequiresSignIn>
</EsriMapsInfo>
</file>

<file path=customXml/item62.xml><?xml version="1.0" encoding="utf-8"?>
<EsriMapsInfo xmlns="ESRI.ArcGIS.Mapping.OfficeIntegration.PowerPointInfo">
  <Version>Version1</Version>
  <RequiresSignIn>False</RequiresSignIn>
</EsriMapsInfo>
</file>

<file path=customXml/item63.xml><?xml version="1.0" encoding="utf-8"?>
<EsriMapsInfo xmlns="ESRI.ArcGIS.Mapping.OfficeIntegration.PowerPointInfo">
  <Version>Version1</Version>
  <RequiresSignIn>False</RequiresSignIn>
</EsriMapsInfo>
</file>

<file path=customXml/item64.xml><?xml version="1.0" encoding="utf-8"?>
<EsriMapsInfo xmlns="ESRI.ArcGIS.Mapping.OfficeIntegration.PowerPointInfo">
  <Version>Version1</Version>
  <RequiresSignIn>False</RequiresSignIn>
</EsriMapsInfo>
</file>

<file path=customXml/item65.xml><?xml version="1.0" encoding="utf-8"?>
<EsriMapsInfo xmlns="ESRI.ArcGIS.Mapping.OfficeIntegration.PowerPointInfo">
  <Version>Version1</Version>
  <RequiresSignIn>False</RequiresSignIn>
</EsriMapsInfo>
</file>

<file path=customXml/item66.xml><?xml version="1.0" encoding="utf-8"?>
<EsriMapsInfo xmlns="ESRI.ArcGIS.Mapping.OfficeIntegration.PowerPointInfo">
  <Version>Version1</Version>
  <RequiresSignIn>False</RequiresSignIn>
</EsriMapsInfo>
</file>

<file path=customXml/item67.xml><?xml version="1.0" encoding="utf-8"?>
<EsriMapsInfo xmlns="ESRI.ArcGIS.Mapping.OfficeIntegration.PowerPointInfo">
  <Version>Version1</Version>
  <RequiresSignIn>False</RequiresSignIn>
</EsriMapsInfo>
</file>

<file path=customXml/item68.xml><?xml version="1.0" encoding="utf-8"?>
<EsriMapsInfo xmlns="ESRI.ArcGIS.Mapping.OfficeIntegration.PowerPointInfo">
  <Version>Version1</Version>
  <RequiresSignIn>False</RequiresSignIn>
</EsriMapsInfo>
</file>

<file path=customXml/item69.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70.xml><?xml version="1.0" encoding="utf-8"?>
<EsriMapsInfo xmlns="ESRI.ArcGIS.Mapping.OfficeIntegration.PowerPointInfo">
  <Version>Version1</Version>
  <RequiresSignIn>False</RequiresSignIn>
</EsriMapsInfo>
</file>

<file path=customXml/item71.xml><?xml version="1.0" encoding="utf-8"?>
<EsriMapsInfo xmlns="ESRI.ArcGIS.Mapping.OfficeIntegration.PowerPointInfo">
  <Version>Version1</Version>
  <RequiresSignIn>False</RequiresSignIn>
</EsriMapsInfo>
</file>

<file path=customXml/item72.xml><?xml version="1.0" encoding="utf-8"?>
<EsriMapsInfo xmlns="ESRI.ArcGIS.Mapping.OfficeIntegration.PowerPointInfo">
  <Version>Version1</Version>
  <RequiresSignIn>False</RequiresSignIn>
</EsriMapsInfo>
</file>

<file path=customXml/item73.xml><?xml version="1.0" encoding="utf-8"?>
<EsriMapsInfo xmlns="ESRI.ArcGIS.Mapping.OfficeIntegration.PowerPointInfo">
  <Version>Version1</Version>
  <RequiresSignIn>False</RequiresSignIn>
</EsriMapsInfo>
</file>

<file path=customXml/item74.xml><?xml version="1.0" encoding="utf-8"?>
<EsriMapsInfo xmlns="ESRI.ArcGIS.Mapping.OfficeIntegration.PowerPointInfo">
  <Version>Version1</Version>
  <RequiresSignIn>False</RequiresSignIn>
</EsriMapsInfo>
</file>

<file path=customXml/item75.xml><?xml version="1.0" encoding="utf-8"?>
<EsriMapsInfo xmlns="ESRI.ArcGIS.Mapping.OfficeIntegration.PowerPointInfo">
  <Version>Version1</Version>
  <RequiresSignIn>False</RequiresSignIn>
</EsriMapsInfo>
</file>

<file path=customXml/item76.xml><?xml version="1.0" encoding="utf-8"?>
<EsriMapsInfo xmlns="ESRI.ArcGIS.Mapping.OfficeIntegration.PowerPointInfo">
  <Version>Version1</Version>
  <RequiresSignIn>False</RequiresSignIn>
</EsriMapsInfo>
</file>

<file path=customXml/item77.xml><?xml version="1.0" encoding="utf-8"?>
<EsriMapsInfo xmlns="ESRI.ArcGIS.Mapping.OfficeIntegration.PowerPointInfo">
  <Version>Version1</Version>
  <RequiresSignIn>False</RequiresSignIn>
</EsriMapsInfo>
</file>

<file path=customXml/item78.xml><?xml version="1.0" encoding="utf-8"?>
<EsriMapsInfo xmlns="ESRI.ArcGIS.Mapping.OfficeIntegration.PowerPointInfo">
  <Version>Version1</Version>
  <RequiresSignIn>False</RequiresSignIn>
</EsriMapsInfo>
</file>

<file path=customXml/item79.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80.xml><?xml version="1.0" encoding="utf-8"?>
<EsriMapsInfo xmlns="ESRI.ArcGIS.Mapping.OfficeIntegration.PowerPointInfo">
  <Version>Version1</Version>
  <RequiresSignIn>False</RequiresSignIn>
</EsriMapsInfo>
</file>

<file path=customXml/item81.xml><?xml version="1.0" encoding="utf-8"?>
<EsriMapsInfo xmlns="ESRI.ArcGIS.Mapping.OfficeIntegration.PowerPointInfo">
  <Version>Version1</Version>
  <RequiresSignIn>False</RequiresSignIn>
</EsriMapsInfo>
</file>

<file path=customXml/item82.xml><?xml version="1.0" encoding="utf-8"?>
<EsriMapsInfo xmlns="ESRI.ArcGIS.Mapping.OfficeIntegration.PowerPointInfo">
  <Version>Version1</Version>
  <RequiresSignIn>False</RequiresSignIn>
</EsriMapsInfo>
</file>

<file path=customXml/item83.xml><?xml version="1.0" encoding="utf-8"?>
<EsriMapsInfo xmlns="ESRI.ArcGIS.Mapping.OfficeIntegration.PowerPointInfo">
  <Version>Version1</Version>
  <RequiresSignIn>False</RequiresSignIn>
</EsriMapsInfo>
</file>

<file path=customXml/item84.xml><?xml version="1.0" encoding="utf-8"?>
<EsriMapsInfo xmlns="ESRI.ArcGIS.Mapping.OfficeIntegration.PowerPointInfo">
  <Version>Version1</Version>
  <RequiresSignIn>False</RequiresSignIn>
</EsriMapsInfo>
</file>

<file path=customXml/item85.xml><?xml version="1.0" encoding="utf-8"?>
<EsriMapsInfo xmlns="ESRI.ArcGIS.Mapping.OfficeIntegration.PowerPointInfo">
  <Version>Version1</Version>
  <RequiresSignIn>False</RequiresSignIn>
</EsriMapsInfo>
</file>

<file path=customXml/item86.xml><?xml version="1.0" encoding="utf-8"?>
<EsriMapsInfo xmlns="ESRI.ArcGIS.Mapping.OfficeIntegration.PowerPointInfo">
  <Version>Version1</Version>
  <RequiresSignIn>False</RequiresSignIn>
</EsriMapsInfo>
</file>

<file path=customXml/item87.xml><?xml version="1.0" encoding="utf-8"?>
<EsriMapsInfo xmlns="ESRI.ArcGIS.Mapping.OfficeIntegration.PowerPointInfo">
  <Version>Version1</Version>
  <RequiresSignIn>False</RequiresSignIn>
</EsriMapsInfo>
</file>

<file path=customXml/item88.xml><?xml version="1.0" encoding="utf-8"?>
<EsriMapsInfo xmlns="ESRI.ArcGIS.Mapping.OfficeIntegration.PowerPointInfo">
  <Version>Version1</Version>
  <RequiresSignIn>False</RequiresSignIn>
</EsriMapsInfo>
</file>

<file path=customXml/item89.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90.xml><?xml version="1.0" encoding="utf-8"?>
<EsriMapsInfo xmlns="ESRI.ArcGIS.Mapping.OfficeIntegration.PowerPointInfo">
  <Version>Version1</Version>
  <RequiresSignIn>False</RequiresSignIn>
</EsriMapsInfo>
</file>

<file path=customXml/item91.xml><?xml version="1.0" encoding="utf-8"?>
<EsriMapsInfo xmlns="ESRI.ArcGIS.Mapping.OfficeIntegration.PowerPointInfo">
  <Version>Version1</Version>
  <RequiresSignIn>False</RequiresSignIn>
</EsriMapsInfo>
</file>

<file path=customXml/item92.xml><?xml version="1.0" encoding="utf-8"?>
<EsriMapsInfo xmlns="ESRI.ArcGIS.Mapping.OfficeIntegration.PowerPointInfo">
  <Version>Version1</Version>
  <RequiresSignIn>False</RequiresSignIn>
</EsriMapsInfo>
</file>

<file path=customXml/item93.xml><?xml version="1.0" encoding="utf-8"?>
<EsriMapsInfo xmlns="ESRI.ArcGIS.Mapping.OfficeIntegration.PowerPointInfo">
  <Version>Version1</Version>
  <RequiresSignIn>False</RequiresSignIn>
</EsriMapsInfo>
</file>

<file path=customXml/item94.xml><?xml version="1.0" encoding="utf-8"?>
<EsriMapsInfo xmlns="ESRI.ArcGIS.Mapping.OfficeIntegration.PowerPointInfo">
  <Version>Version1</Version>
  <RequiresSignIn>False</RequiresSignIn>
</EsriMapsInfo>
</file>

<file path=customXml/item95.xml><?xml version="1.0" encoding="utf-8"?>
<EsriMapsInfo xmlns="ESRI.ArcGIS.Mapping.OfficeIntegration.PowerPointInfo">
  <Version>Version1</Version>
  <RequiresSignIn>False</RequiresSignIn>
</EsriMapsInfo>
</file>

<file path=customXml/item96.xml><?xml version="1.0" encoding="utf-8"?>
<EsriMapsInfo xmlns="ESRI.ArcGIS.Mapping.OfficeIntegration.PowerPointInfo">
  <Version>Version1</Version>
  <RequiresSignIn>False</RequiresSignIn>
</EsriMapsInfo>
</file>

<file path=customXml/item97.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536DF516-C2A9-4F6C-838E-3A59A09B488C}">
  <ds:schemaRefs>
    <ds:schemaRef ds:uri="ESRI.ArcGIS.Mapping.OfficeIntegration.PowerPointInfo"/>
  </ds:schemaRefs>
</ds:datastoreItem>
</file>

<file path=customXml/itemProps10.xml><?xml version="1.0" encoding="utf-8"?>
<ds:datastoreItem xmlns:ds="http://schemas.openxmlformats.org/officeDocument/2006/customXml" ds:itemID="{F8410681-C4F3-4C43-83AE-F5CDEF38A756}">
  <ds:schemaRefs>
    <ds:schemaRef ds:uri="ESRI.ArcGIS.Mapping.OfficeIntegration.PowerPointInfo"/>
  </ds:schemaRefs>
</ds:datastoreItem>
</file>

<file path=customXml/itemProps11.xml><?xml version="1.0" encoding="utf-8"?>
<ds:datastoreItem xmlns:ds="http://schemas.openxmlformats.org/officeDocument/2006/customXml" ds:itemID="{4BA3300E-AEB5-42B8-9CDF-AEF96BBEEBE1}">
  <ds:schemaRefs>
    <ds:schemaRef ds:uri="ESRI.ArcGIS.Mapping.OfficeIntegration.PowerPointInfo"/>
  </ds:schemaRefs>
</ds:datastoreItem>
</file>

<file path=customXml/itemProps12.xml><?xml version="1.0" encoding="utf-8"?>
<ds:datastoreItem xmlns:ds="http://schemas.openxmlformats.org/officeDocument/2006/customXml" ds:itemID="{6B0768E6-4999-4738-8FCA-8CB479EE2702}">
  <ds:schemaRefs>
    <ds:schemaRef ds:uri="ESRI.ArcGIS.Mapping.OfficeIntegration.PowerPointInfo"/>
  </ds:schemaRefs>
</ds:datastoreItem>
</file>

<file path=customXml/itemProps13.xml><?xml version="1.0" encoding="utf-8"?>
<ds:datastoreItem xmlns:ds="http://schemas.openxmlformats.org/officeDocument/2006/customXml" ds:itemID="{66BF16F0-2E5F-4287-B44E-CB38663A9080}">
  <ds:schemaRefs>
    <ds:schemaRef ds:uri="ESRI.ArcGIS.Mapping.OfficeIntegration.PowerPointInfo"/>
  </ds:schemaRefs>
</ds:datastoreItem>
</file>

<file path=customXml/itemProps14.xml><?xml version="1.0" encoding="utf-8"?>
<ds:datastoreItem xmlns:ds="http://schemas.openxmlformats.org/officeDocument/2006/customXml" ds:itemID="{05EDEB79-3D75-43CB-AD0F-942AB5CB308F}">
  <ds:schemaRefs>
    <ds:schemaRef ds:uri="ESRI.ArcGIS.Mapping.OfficeIntegration.PowerPointInfo"/>
  </ds:schemaRefs>
</ds:datastoreItem>
</file>

<file path=customXml/itemProps15.xml><?xml version="1.0" encoding="utf-8"?>
<ds:datastoreItem xmlns:ds="http://schemas.openxmlformats.org/officeDocument/2006/customXml" ds:itemID="{81CA2A22-955A-4B13-8735-DDF387EDC86B}">
  <ds:schemaRefs>
    <ds:schemaRef ds:uri="ESRI.ArcGIS.Mapping.OfficeIntegration.PowerPointInfo"/>
  </ds:schemaRefs>
</ds:datastoreItem>
</file>

<file path=customXml/itemProps16.xml><?xml version="1.0" encoding="utf-8"?>
<ds:datastoreItem xmlns:ds="http://schemas.openxmlformats.org/officeDocument/2006/customXml" ds:itemID="{48C5B069-6607-4D2D-856B-2F7BCF7DDE1F}">
  <ds:schemaRefs>
    <ds:schemaRef ds:uri="ESRI.ArcGIS.Mapping.OfficeIntegration.PowerPointInfo"/>
  </ds:schemaRefs>
</ds:datastoreItem>
</file>

<file path=customXml/itemProps17.xml><?xml version="1.0" encoding="utf-8"?>
<ds:datastoreItem xmlns:ds="http://schemas.openxmlformats.org/officeDocument/2006/customXml" ds:itemID="{BD420130-1F8E-4448-9940-96CB9124EFF1}">
  <ds:schemaRefs>
    <ds:schemaRef ds:uri="ESRI.ArcGIS.Mapping.OfficeIntegration.PowerPointInfo"/>
  </ds:schemaRefs>
</ds:datastoreItem>
</file>

<file path=customXml/itemProps18.xml><?xml version="1.0" encoding="utf-8"?>
<ds:datastoreItem xmlns:ds="http://schemas.openxmlformats.org/officeDocument/2006/customXml" ds:itemID="{D78A33D7-0B0E-4AF0-AD6B-E2E2A2A24DF5}">
  <ds:schemaRefs>
    <ds:schemaRef ds:uri="ESRI.ArcGIS.Mapping.OfficeIntegration.PowerPointInfo"/>
  </ds:schemaRefs>
</ds:datastoreItem>
</file>

<file path=customXml/itemProps19.xml><?xml version="1.0" encoding="utf-8"?>
<ds:datastoreItem xmlns:ds="http://schemas.openxmlformats.org/officeDocument/2006/customXml" ds:itemID="{76F701E1-4F2D-430B-94B3-802057EE6AF0}">
  <ds:schemaRefs>
    <ds:schemaRef ds:uri="ESRI.ArcGIS.Mapping.OfficeIntegration.PowerPointInfo"/>
  </ds:schemaRefs>
</ds:datastoreItem>
</file>

<file path=customXml/itemProps2.xml><?xml version="1.0" encoding="utf-8"?>
<ds:datastoreItem xmlns:ds="http://schemas.openxmlformats.org/officeDocument/2006/customXml" ds:itemID="{573283CC-9B03-46FE-97B9-D2B652C0E154}">
  <ds:schemaRefs>
    <ds:schemaRef ds:uri="ESRI.ArcGIS.Mapping.OfficeIntegration.PowerPointInfo"/>
  </ds:schemaRefs>
</ds:datastoreItem>
</file>

<file path=customXml/itemProps20.xml><?xml version="1.0" encoding="utf-8"?>
<ds:datastoreItem xmlns:ds="http://schemas.openxmlformats.org/officeDocument/2006/customXml" ds:itemID="{E93A5A0C-5AB8-4C6E-B7F0-FDB86BEDC5FA}">
  <ds:schemaRefs>
    <ds:schemaRef ds:uri="ESRI.ArcGIS.Mapping.OfficeIntegration.PowerPointInfo"/>
  </ds:schemaRefs>
</ds:datastoreItem>
</file>

<file path=customXml/itemProps21.xml><?xml version="1.0" encoding="utf-8"?>
<ds:datastoreItem xmlns:ds="http://schemas.openxmlformats.org/officeDocument/2006/customXml" ds:itemID="{4BA208E7-5B01-4B19-BF8B-0A337189F9B6}">
  <ds:schemaRefs>
    <ds:schemaRef ds:uri="ESRI.ArcGIS.Mapping.OfficeIntegration.PowerPointInfo"/>
  </ds:schemaRefs>
</ds:datastoreItem>
</file>

<file path=customXml/itemProps22.xml><?xml version="1.0" encoding="utf-8"?>
<ds:datastoreItem xmlns:ds="http://schemas.openxmlformats.org/officeDocument/2006/customXml" ds:itemID="{768DE097-C007-4B31-ADE4-B5BEEF04A037}">
  <ds:schemaRefs>
    <ds:schemaRef ds:uri="ESRI.ArcGIS.Mapping.OfficeIntegration.PowerPointInfo"/>
  </ds:schemaRefs>
</ds:datastoreItem>
</file>

<file path=customXml/itemProps23.xml><?xml version="1.0" encoding="utf-8"?>
<ds:datastoreItem xmlns:ds="http://schemas.openxmlformats.org/officeDocument/2006/customXml" ds:itemID="{C9D5AF69-E78F-4D8F-B4E0-E47355AF2D2F}">
  <ds:schemaRefs>
    <ds:schemaRef ds:uri="ESRI.ArcGIS.Mapping.OfficeIntegration.PowerPointInfo"/>
  </ds:schemaRefs>
</ds:datastoreItem>
</file>

<file path=customXml/itemProps24.xml><?xml version="1.0" encoding="utf-8"?>
<ds:datastoreItem xmlns:ds="http://schemas.openxmlformats.org/officeDocument/2006/customXml" ds:itemID="{FE2AB8B1-44C9-42C0-812A-B00B0061225D}">
  <ds:schemaRefs>
    <ds:schemaRef ds:uri="ESRI.ArcGIS.Mapping.OfficeIntegration.PowerPointInfo"/>
  </ds:schemaRefs>
</ds:datastoreItem>
</file>

<file path=customXml/itemProps25.xml><?xml version="1.0" encoding="utf-8"?>
<ds:datastoreItem xmlns:ds="http://schemas.openxmlformats.org/officeDocument/2006/customXml" ds:itemID="{EC09A0C0-992C-4E21-AA4B-F43A2AEE3B3C}">
  <ds:schemaRefs>
    <ds:schemaRef ds:uri="ESRI.ArcGIS.Mapping.OfficeIntegration.PowerPointInfo"/>
  </ds:schemaRefs>
</ds:datastoreItem>
</file>

<file path=customXml/itemProps26.xml><?xml version="1.0" encoding="utf-8"?>
<ds:datastoreItem xmlns:ds="http://schemas.openxmlformats.org/officeDocument/2006/customXml" ds:itemID="{6FEE87B5-C532-410F-A8EF-14002921DC08}">
  <ds:schemaRefs>
    <ds:schemaRef ds:uri="ESRI.ArcGIS.Mapping.OfficeIntegration.PowerPointInfo"/>
  </ds:schemaRefs>
</ds:datastoreItem>
</file>

<file path=customXml/itemProps27.xml><?xml version="1.0" encoding="utf-8"?>
<ds:datastoreItem xmlns:ds="http://schemas.openxmlformats.org/officeDocument/2006/customXml" ds:itemID="{D80E9E55-44BF-4C20-AA51-DAEC117E182E}">
  <ds:schemaRefs>
    <ds:schemaRef ds:uri="ESRI.ArcGIS.Mapping.OfficeIntegration.PowerPointInfo"/>
  </ds:schemaRefs>
</ds:datastoreItem>
</file>

<file path=customXml/itemProps28.xml><?xml version="1.0" encoding="utf-8"?>
<ds:datastoreItem xmlns:ds="http://schemas.openxmlformats.org/officeDocument/2006/customXml" ds:itemID="{9332772E-ABE3-4C02-8058-50803A6FD2A1}">
  <ds:schemaRefs>
    <ds:schemaRef ds:uri="ESRI.ArcGIS.Mapping.OfficeIntegration.PowerPointInfo"/>
  </ds:schemaRefs>
</ds:datastoreItem>
</file>

<file path=customXml/itemProps29.xml><?xml version="1.0" encoding="utf-8"?>
<ds:datastoreItem xmlns:ds="http://schemas.openxmlformats.org/officeDocument/2006/customXml" ds:itemID="{5460084F-616A-4133-A611-DDE8EEFEF36A}">
  <ds:schemaRefs>
    <ds:schemaRef ds:uri="ESRI.ArcGIS.Mapping.OfficeIntegration.PowerPointInfo"/>
  </ds:schemaRefs>
</ds:datastoreItem>
</file>

<file path=customXml/itemProps3.xml><?xml version="1.0" encoding="utf-8"?>
<ds:datastoreItem xmlns:ds="http://schemas.openxmlformats.org/officeDocument/2006/customXml" ds:itemID="{AE7ECB4B-7E5C-4A3D-A627-9CD22AC45B69}">
  <ds:schemaRefs>
    <ds:schemaRef ds:uri="ESRI.ArcGIS.Mapping.OfficeIntegration.PowerPointInfo"/>
  </ds:schemaRefs>
</ds:datastoreItem>
</file>

<file path=customXml/itemProps30.xml><?xml version="1.0" encoding="utf-8"?>
<ds:datastoreItem xmlns:ds="http://schemas.openxmlformats.org/officeDocument/2006/customXml" ds:itemID="{68D822FD-1222-46EE-8897-F5720EDED459}">
  <ds:schemaRefs>
    <ds:schemaRef ds:uri="ESRI.ArcGIS.Mapping.OfficeIntegration.PowerPointInfo"/>
  </ds:schemaRefs>
</ds:datastoreItem>
</file>

<file path=customXml/itemProps31.xml><?xml version="1.0" encoding="utf-8"?>
<ds:datastoreItem xmlns:ds="http://schemas.openxmlformats.org/officeDocument/2006/customXml" ds:itemID="{5DCA5196-5A92-4662-B526-5B696C2767AE}">
  <ds:schemaRefs>
    <ds:schemaRef ds:uri="ESRI.ArcGIS.Mapping.OfficeIntegration.PowerPointInfo"/>
  </ds:schemaRefs>
</ds:datastoreItem>
</file>

<file path=customXml/itemProps32.xml><?xml version="1.0" encoding="utf-8"?>
<ds:datastoreItem xmlns:ds="http://schemas.openxmlformats.org/officeDocument/2006/customXml" ds:itemID="{33677913-55D1-47E1-812E-0B7BD4AF5148}">
  <ds:schemaRefs>
    <ds:schemaRef ds:uri="ESRI.ArcGIS.Mapping.OfficeIntegration.PowerPointInfo"/>
  </ds:schemaRefs>
</ds:datastoreItem>
</file>

<file path=customXml/itemProps33.xml><?xml version="1.0" encoding="utf-8"?>
<ds:datastoreItem xmlns:ds="http://schemas.openxmlformats.org/officeDocument/2006/customXml" ds:itemID="{D6308F6E-A4F0-464B-8C3F-027459059AB8}">
  <ds:schemaRefs>
    <ds:schemaRef ds:uri="ESRI.ArcGIS.Mapping.OfficeIntegration.PowerPointInfo"/>
  </ds:schemaRefs>
</ds:datastoreItem>
</file>

<file path=customXml/itemProps34.xml><?xml version="1.0" encoding="utf-8"?>
<ds:datastoreItem xmlns:ds="http://schemas.openxmlformats.org/officeDocument/2006/customXml" ds:itemID="{0832F3B9-724A-4BD5-ADAD-D9ED0895769D}">
  <ds:schemaRefs>
    <ds:schemaRef ds:uri="ESRI.ArcGIS.Mapping.OfficeIntegration.PowerPointInfo"/>
  </ds:schemaRefs>
</ds:datastoreItem>
</file>

<file path=customXml/itemProps35.xml><?xml version="1.0" encoding="utf-8"?>
<ds:datastoreItem xmlns:ds="http://schemas.openxmlformats.org/officeDocument/2006/customXml" ds:itemID="{B29B8B35-894A-4196-AA4B-F0F03FFC757B}">
  <ds:schemaRefs>
    <ds:schemaRef ds:uri="ESRI.ArcGIS.Mapping.OfficeIntegration.PowerPointInfo"/>
  </ds:schemaRefs>
</ds:datastoreItem>
</file>

<file path=customXml/itemProps36.xml><?xml version="1.0" encoding="utf-8"?>
<ds:datastoreItem xmlns:ds="http://schemas.openxmlformats.org/officeDocument/2006/customXml" ds:itemID="{C235EB5C-DF2E-4D49-A7C0-C804052FE038}">
  <ds:schemaRefs>
    <ds:schemaRef ds:uri="ESRI.ArcGIS.Mapping.OfficeIntegration.PowerPointInfo"/>
  </ds:schemaRefs>
</ds:datastoreItem>
</file>

<file path=customXml/itemProps37.xml><?xml version="1.0" encoding="utf-8"?>
<ds:datastoreItem xmlns:ds="http://schemas.openxmlformats.org/officeDocument/2006/customXml" ds:itemID="{72EBD225-9DD1-4E9D-8D03-FB183E4336F4}">
  <ds:schemaRefs>
    <ds:schemaRef ds:uri="ESRI.ArcGIS.Mapping.OfficeIntegration.PowerPointInfo"/>
  </ds:schemaRefs>
</ds:datastoreItem>
</file>

<file path=customXml/itemProps38.xml><?xml version="1.0" encoding="utf-8"?>
<ds:datastoreItem xmlns:ds="http://schemas.openxmlformats.org/officeDocument/2006/customXml" ds:itemID="{C4390232-4775-4FE8-B66C-BEDA929F64DB}">
  <ds:schemaRefs>
    <ds:schemaRef ds:uri="ESRI.ArcGIS.Mapping.OfficeIntegration.PowerPointInfo"/>
  </ds:schemaRefs>
</ds:datastoreItem>
</file>

<file path=customXml/itemProps39.xml><?xml version="1.0" encoding="utf-8"?>
<ds:datastoreItem xmlns:ds="http://schemas.openxmlformats.org/officeDocument/2006/customXml" ds:itemID="{12ED436F-1392-4EE0-9EF7-94D456C7C185}">
  <ds:schemaRefs>
    <ds:schemaRef ds:uri="ESRI.ArcGIS.Mapping.OfficeIntegration.PowerPointInfo"/>
  </ds:schemaRefs>
</ds:datastoreItem>
</file>

<file path=customXml/itemProps4.xml><?xml version="1.0" encoding="utf-8"?>
<ds:datastoreItem xmlns:ds="http://schemas.openxmlformats.org/officeDocument/2006/customXml" ds:itemID="{2988B4A9-8FA0-443C-9167-B61853D55FA9}">
  <ds:schemaRefs>
    <ds:schemaRef ds:uri="ESRI.ArcGIS.Mapping.OfficeIntegration.PowerPointInfo"/>
  </ds:schemaRefs>
</ds:datastoreItem>
</file>

<file path=customXml/itemProps40.xml><?xml version="1.0" encoding="utf-8"?>
<ds:datastoreItem xmlns:ds="http://schemas.openxmlformats.org/officeDocument/2006/customXml" ds:itemID="{B050CFE0-6405-4D0C-AF17-BA6061E83003}">
  <ds:schemaRefs>
    <ds:schemaRef ds:uri="ESRI.ArcGIS.Mapping.OfficeIntegration.PowerPointInfo"/>
  </ds:schemaRefs>
</ds:datastoreItem>
</file>

<file path=customXml/itemProps41.xml><?xml version="1.0" encoding="utf-8"?>
<ds:datastoreItem xmlns:ds="http://schemas.openxmlformats.org/officeDocument/2006/customXml" ds:itemID="{4A9AEFF9-12D1-48A6-94C6-B785821C5D62}">
  <ds:schemaRefs>
    <ds:schemaRef ds:uri="ESRI.ArcGIS.Mapping.OfficeIntegration.PowerPointInfo"/>
  </ds:schemaRefs>
</ds:datastoreItem>
</file>

<file path=customXml/itemProps42.xml><?xml version="1.0" encoding="utf-8"?>
<ds:datastoreItem xmlns:ds="http://schemas.openxmlformats.org/officeDocument/2006/customXml" ds:itemID="{83DFD98B-4940-46EC-910C-0D55C81F9031}">
  <ds:schemaRefs>
    <ds:schemaRef ds:uri="ESRI.ArcGIS.Mapping.OfficeIntegration.PowerPointInfo"/>
  </ds:schemaRefs>
</ds:datastoreItem>
</file>

<file path=customXml/itemProps43.xml><?xml version="1.0" encoding="utf-8"?>
<ds:datastoreItem xmlns:ds="http://schemas.openxmlformats.org/officeDocument/2006/customXml" ds:itemID="{D6A16059-111D-4C18-8626-4CFD6CDC359C}">
  <ds:schemaRefs>
    <ds:schemaRef ds:uri="ESRI.ArcGIS.Mapping.OfficeIntegration.PowerPointInfo"/>
  </ds:schemaRefs>
</ds:datastoreItem>
</file>

<file path=customXml/itemProps44.xml><?xml version="1.0" encoding="utf-8"?>
<ds:datastoreItem xmlns:ds="http://schemas.openxmlformats.org/officeDocument/2006/customXml" ds:itemID="{0C92B7E1-DC71-4B3D-BBFE-2AC3D796436A}">
  <ds:schemaRefs>
    <ds:schemaRef ds:uri="ESRI.ArcGIS.Mapping.OfficeIntegration.PowerPointInfo"/>
  </ds:schemaRefs>
</ds:datastoreItem>
</file>

<file path=customXml/itemProps45.xml><?xml version="1.0" encoding="utf-8"?>
<ds:datastoreItem xmlns:ds="http://schemas.openxmlformats.org/officeDocument/2006/customXml" ds:itemID="{DEDF1F10-E9E3-4826-A50B-4867DAFD48DB}">
  <ds:schemaRefs>
    <ds:schemaRef ds:uri="ESRI.ArcGIS.Mapping.OfficeIntegration.PowerPointInfo"/>
  </ds:schemaRefs>
</ds:datastoreItem>
</file>

<file path=customXml/itemProps46.xml><?xml version="1.0" encoding="utf-8"?>
<ds:datastoreItem xmlns:ds="http://schemas.openxmlformats.org/officeDocument/2006/customXml" ds:itemID="{0CB562AB-A4D1-44EE-BEF2-B2BB7485E85B}">
  <ds:schemaRefs>
    <ds:schemaRef ds:uri="ESRI.ArcGIS.Mapping.OfficeIntegration.PowerPointInfo"/>
  </ds:schemaRefs>
</ds:datastoreItem>
</file>

<file path=customXml/itemProps47.xml><?xml version="1.0" encoding="utf-8"?>
<ds:datastoreItem xmlns:ds="http://schemas.openxmlformats.org/officeDocument/2006/customXml" ds:itemID="{9A3E8959-83E0-4A96-841F-63D1820BD087}">
  <ds:schemaRefs>
    <ds:schemaRef ds:uri="ESRI.ArcGIS.Mapping.OfficeIntegration.PowerPointInfo"/>
  </ds:schemaRefs>
</ds:datastoreItem>
</file>

<file path=customXml/itemProps48.xml><?xml version="1.0" encoding="utf-8"?>
<ds:datastoreItem xmlns:ds="http://schemas.openxmlformats.org/officeDocument/2006/customXml" ds:itemID="{69034B43-70DD-48F8-A8E1-838E4C7103EE}">
  <ds:schemaRefs>
    <ds:schemaRef ds:uri="ESRI.ArcGIS.Mapping.OfficeIntegration.PowerPointInfo"/>
  </ds:schemaRefs>
</ds:datastoreItem>
</file>

<file path=customXml/itemProps49.xml><?xml version="1.0" encoding="utf-8"?>
<ds:datastoreItem xmlns:ds="http://schemas.openxmlformats.org/officeDocument/2006/customXml" ds:itemID="{FC3AA089-F8AD-4421-9C60-F5916BD1955C}">
  <ds:schemaRefs>
    <ds:schemaRef ds:uri="ESRI.ArcGIS.Mapping.OfficeIntegration.PowerPointInfo"/>
  </ds:schemaRefs>
</ds:datastoreItem>
</file>

<file path=customXml/itemProps5.xml><?xml version="1.0" encoding="utf-8"?>
<ds:datastoreItem xmlns:ds="http://schemas.openxmlformats.org/officeDocument/2006/customXml" ds:itemID="{D17397E2-D0BB-460E-9768-55BC7032652C}">
  <ds:schemaRefs>
    <ds:schemaRef ds:uri="ESRI.ArcGIS.Mapping.OfficeIntegration.PowerPointInfo"/>
  </ds:schemaRefs>
</ds:datastoreItem>
</file>

<file path=customXml/itemProps50.xml><?xml version="1.0" encoding="utf-8"?>
<ds:datastoreItem xmlns:ds="http://schemas.openxmlformats.org/officeDocument/2006/customXml" ds:itemID="{1E762FF7-65AC-45CA-B1EE-3C21A0D8BFB3}">
  <ds:schemaRefs>
    <ds:schemaRef ds:uri="ESRI.ArcGIS.Mapping.OfficeIntegration.PowerPointInfo"/>
  </ds:schemaRefs>
</ds:datastoreItem>
</file>

<file path=customXml/itemProps51.xml><?xml version="1.0" encoding="utf-8"?>
<ds:datastoreItem xmlns:ds="http://schemas.openxmlformats.org/officeDocument/2006/customXml" ds:itemID="{34C22BC7-053B-4405-A45B-3F137AF37E1F}">
  <ds:schemaRefs>
    <ds:schemaRef ds:uri="ESRI.ArcGIS.Mapping.OfficeIntegration.PowerPointInfo"/>
  </ds:schemaRefs>
</ds:datastoreItem>
</file>

<file path=customXml/itemProps52.xml><?xml version="1.0" encoding="utf-8"?>
<ds:datastoreItem xmlns:ds="http://schemas.openxmlformats.org/officeDocument/2006/customXml" ds:itemID="{4EFD17A9-BC1D-4043-B6ED-A1D88EBCBAC9}">
  <ds:schemaRefs>
    <ds:schemaRef ds:uri="ESRI.ArcGIS.Mapping.OfficeIntegration.PowerPointInfo"/>
  </ds:schemaRefs>
</ds:datastoreItem>
</file>

<file path=customXml/itemProps53.xml><?xml version="1.0" encoding="utf-8"?>
<ds:datastoreItem xmlns:ds="http://schemas.openxmlformats.org/officeDocument/2006/customXml" ds:itemID="{FCDF3327-22FC-4317-8FB0-C6522C337475}">
  <ds:schemaRefs>
    <ds:schemaRef ds:uri="ESRI.ArcGIS.Mapping.OfficeIntegration.PowerPointInfo"/>
  </ds:schemaRefs>
</ds:datastoreItem>
</file>

<file path=customXml/itemProps54.xml><?xml version="1.0" encoding="utf-8"?>
<ds:datastoreItem xmlns:ds="http://schemas.openxmlformats.org/officeDocument/2006/customXml" ds:itemID="{2FF2EEB6-6153-471E-92CC-B637F8A7DD28}">
  <ds:schemaRefs>
    <ds:schemaRef ds:uri="ESRI.ArcGIS.Mapping.OfficeIntegration.PowerPointInfo"/>
  </ds:schemaRefs>
</ds:datastoreItem>
</file>

<file path=customXml/itemProps55.xml><?xml version="1.0" encoding="utf-8"?>
<ds:datastoreItem xmlns:ds="http://schemas.openxmlformats.org/officeDocument/2006/customXml" ds:itemID="{E5D82EDF-0C2B-4772-8C94-513767528458}">
  <ds:schemaRefs>
    <ds:schemaRef ds:uri="ESRI.ArcGIS.Mapping.OfficeIntegration.PowerPointInfo"/>
  </ds:schemaRefs>
</ds:datastoreItem>
</file>

<file path=customXml/itemProps56.xml><?xml version="1.0" encoding="utf-8"?>
<ds:datastoreItem xmlns:ds="http://schemas.openxmlformats.org/officeDocument/2006/customXml" ds:itemID="{0F77D8A4-EA77-4018-9077-BC65ACCC1B05}">
  <ds:schemaRefs>
    <ds:schemaRef ds:uri="ESRI.ArcGIS.Mapping.OfficeIntegration.PowerPointInfo"/>
  </ds:schemaRefs>
</ds:datastoreItem>
</file>

<file path=customXml/itemProps57.xml><?xml version="1.0" encoding="utf-8"?>
<ds:datastoreItem xmlns:ds="http://schemas.openxmlformats.org/officeDocument/2006/customXml" ds:itemID="{2F27823E-B368-4838-9444-72AD3194D40E}">
  <ds:schemaRefs>
    <ds:schemaRef ds:uri="ESRI.ArcGIS.Mapping.OfficeIntegration.PowerPointInfo"/>
  </ds:schemaRefs>
</ds:datastoreItem>
</file>

<file path=customXml/itemProps58.xml><?xml version="1.0" encoding="utf-8"?>
<ds:datastoreItem xmlns:ds="http://schemas.openxmlformats.org/officeDocument/2006/customXml" ds:itemID="{5E7FCD3A-BB12-4F3E-9A40-0DE6FC88D82E}">
  <ds:schemaRefs>
    <ds:schemaRef ds:uri="ESRI.ArcGIS.Mapping.OfficeIntegration.PowerPointInfo"/>
  </ds:schemaRefs>
</ds:datastoreItem>
</file>

<file path=customXml/itemProps59.xml><?xml version="1.0" encoding="utf-8"?>
<ds:datastoreItem xmlns:ds="http://schemas.openxmlformats.org/officeDocument/2006/customXml" ds:itemID="{5442ACB9-6E6C-4070-B446-3FE6113221BC}">
  <ds:schemaRefs>
    <ds:schemaRef ds:uri="ESRI.ArcGIS.Mapping.OfficeIntegration.PowerPointInfo"/>
  </ds:schemaRefs>
</ds:datastoreItem>
</file>

<file path=customXml/itemProps6.xml><?xml version="1.0" encoding="utf-8"?>
<ds:datastoreItem xmlns:ds="http://schemas.openxmlformats.org/officeDocument/2006/customXml" ds:itemID="{C9E7D8A9-8713-46C5-B4C1-B61D5CC84D6D}">
  <ds:schemaRefs>
    <ds:schemaRef ds:uri="ESRI.ArcGIS.Mapping.OfficeIntegration.PowerPointInfo"/>
  </ds:schemaRefs>
</ds:datastoreItem>
</file>

<file path=customXml/itemProps60.xml><?xml version="1.0" encoding="utf-8"?>
<ds:datastoreItem xmlns:ds="http://schemas.openxmlformats.org/officeDocument/2006/customXml" ds:itemID="{8EBE092A-2E63-4A29-B015-641717613516}">
  <ds:schemaRefs>
    <ds:schemaRef ds:uri="ESRI.ArcGIS.Mapping.OfficeIntegration.PowerPointInfo"/>
  </ds:schemaRefs>
</ds:datastoreItem>
</file>

<file path=customXml/itemProps61.xml><?xml version="1.0" encoding="utf-8"?>
<ds:datastoreItem xmlns:ds="http://schemas.openxmlformats.org/officeDocument/2006/customXml" ds:itemID="{A7FC5DA4-CB8C-4C71-B566-A5F1D1BE4DDB}">
  <ds:schemaRefs>
    <ds:schemaRef ds:uri="ESRI.ArcGIS.Mapping.OfficeIntegration.PowerPointInfo"/>
  </ds:schemaRefs>
</ds:datastoreItem>
</file>

<file path=customXml/itemProps62.xml><?xml version="1.0" encoding="utf-8"?>
<ds:datastoreItem xmlns:ds="http://schemas.openxmlformats.org/officeDocument/2006/customXml" ds:itemID="{62ECA525-B3B5-4586-A1B0-58CD2F648B9D}">
  <ds:schemaRefs>
    <ds:schemaRef ds:uri="ESRI.ArcGIS.Mapping.OfficeIntegration.PowerPointInfo"/>
  </ds:schemaRefs>
</ds:datastoreItem>
</file>

<file path=customXml/itemProps63.xml><?xml version="1.0" encoding="utf-8"?>
<ds:datastoreItem xmlns:ds="http://schemas.openxmlformats.org/officeDocument/2006/customXml" ds:itemID="{0D9AA294-80F1-429C-931E-F5D02E34519D}">
  <ds:schemaRefs>
    <ds:schemaRef ds:uri="ESRI.ArcGIS.Mapping.OfficeIntegration.PowerPointInfo"/>
  </ds:schemaRefs>
</ds:datastoreItem>
</file>

<file path=customXml/itemProps64.xml><?xml version="1.0" encoding="utf-8"?>
<ds:datastoreItem xmlns:ds="http://schemas.openxmlformats.org/officeDocument/2006/customXml" ds:itemID="{0AA18780-BB16-4D96-8301-860AC4247447}">
  <ds:schemaRefs>
    <ds:schemaRef ds:uri="ESRI.ArcGIS.Mapping.OfficeIntegration.PowerPointInfo"/>
  </ds:schemaRefs>
</ds:datastoreItem>
</file>

<file path=customXml/itemProps65.xml><?xml version="1.0" encoding="utf-8"?>
<ds:datastoreItem xmlns:ds="http://schemas.openxmlformats.org/officeDocument/2006/customXml" ds:itemID="{F2401177-8E35-4FAF-82C1-7E93C4AA17C3}">
  <ds:schemaRefs>
    <ds:schemaRef ds:uri="ESRI.ArcGIS.Mapping.OfficeIntegration.PowerPointInfo"/>
  </ds:schemaRefs>
</ds:datastoreItem>
</file>

<file path=customXml/itemProps66.xml><?xml version="1.0" encoding="utf-8"?>
<ds:datastoreItem xmlns:ds="http://schemas.openxmlformats.org/officeDocument/2006/customXml" ds:itemID="{99189D5C-027F-4CFC-920E-B962BB4DBB24}">
  <ds:schemaRefs>
    <ds:schemaRef ds:uri="ESRI.ArcGIS.Mapping.OfficeIntegration.PowerPointInfo"/>
  </ds:schemaRefs>
</ds:datastoreItem>
</file>

<file path=customXml/itemProps67.xml><?xml version="1.0" encoding="utf-8"?>
<ds:datastoreItem xmlns:ds="http://schemas.openxmlformats.org/officeDocument/2006/customXml" ds:itemID="{11CFAE5F-8997-45D0-9BCE-1193B6257305}">
  <ds:schemaRefs>
    <ds:schemaRef ds:uri="ESRI.ArcGIS.Mapping.OfficeIntegration.PowerPointInfo"/>
  </ds:schemaRefs>
</ds:datastoreItem>
</file>

<file path=customXml/itemProps68.xml><?xml version="1.0" encoding="utf-8"?>
<ds:datastoreItem xmlns:ds="http://schemas.openxmlformats.org/officeDocument/2006/customXml" ds:itemID="{11DA8DBA-C5D9-4153-8CAD-2EB9A3F8640E}">
  <ds:schemaRefs>
    <ds:schemaRef ds:uri="ESRI.ArcGIS.Mapping.OfficeIntegration.PowerPointInfo"/>
  </ds:schemaRefs>
</ds:datastoreItem>
</file>

<file path=customXml/itemProps69.xml><?xml version="1.0" encoding="utf-8"?>
<ds:datastoreItem xmlns:ds="http://schemas.openxmlformats.org/officeDocument/2006/customXml" ds:itemID="{22C81190-BD57-488F-8744-5A9202A00C14}">
  <ds:schemaRefs>
    <ds:schemaRef ds:uri="ESRI.ArcGIS.Mapping.OfficeIntegration.PowerPointInfo"/>
  </ds:schemaRefs>
</ds:datastoreItem>
</file>

<file path=customXml/itemProps7.xml><?xml version="1.0" encoding="utf-8"?>
<ds:datastoreItem xmlns:ds="http://schemas.openxmlformats.org/officeDocument/2006/customXml" ds:itemID="{1B07652E-56B6-432A-AB1E-3C001E63D012}">
  <ds:schemaRefs>
    <ds:schemaRef ds:uri="ESRI.ArcGIS.Mapping.OfficeIntegration.PowerPointInfo"/>
  </ds:schemaRefs>
</ds:datastoreItem>
</file>

<file path=customXml/itemProps70.xml><?xml version="1.0" encoding="utf-8"?>
<ds:datastoreItem xmlns:ds="http://schemas.openxmlformats.org/officeDocument/2006/customXml" ds:itemID="{DF11E39D-6F08-4C08-B0CC-8E9D7C5640BA}">
  <ds:schemaRefs>
    <ds:schemaRef ds:uri="ESRI.ArcGIS.Mapping.OfficeIntegration.PowerPointInfo"/>
  </ds:schemaRefs>
</ds:datastoreItem>
</file>

<file path=customXml/itemProps71.xml><?xml version="1.0" encoding="utf-8"?>
<ds:datastoreItem xmlns:ds="http://schemas.openxmlformats.org/officeDocument/2006/customXml" ds:itemID="{255955A5-E277-434B-9472-EB5137A636C7}">
  <ds:schemaRefs>
    <ds:schemaRef ds:uri="ESRI.ArcGIS.Mapping.OfficeIntegration.PowerPointInfo"/>
  </ds:schemaRefs>
</ds:datastoreItem>
</file>

<file path=customXml/itemProps72.xml><?xml version="1.0" encoding="utf-8"?>
<ds:datastoreItem xmlns:ds="http://schemas.openxmlformats.org/officeDocument/2006/customXml" ds:itemID="{4FD5BC46-FED9-4B7C-8DDC-447C9D4C4435}">
  <ds:schemaRefs>
    <ds:schemaRef ds:uri="ESRI.ArcGIS.Mapping.OfficeIntegration.PowerPointInfo"/>
  </ds:schemaRefs>
</ds:datastoreItem>
</file>

<file path=customXml/itemProps73.xml><?xml version="1.0" encoding="utf-8"?>
<ds:datastoreItem xmlns:ds="http://schemas.openxmlformats.org/officeDocument/2006/customXml" ds:itemID="{376F9D00-DEC2-4A0C-803B-1346694B29D8}">
  <ds:schemaRefs>
    <ds:schemaRef ds:uri="ESRI.ArcGIS.Mapping.OfficeIntegration.PowerPointInfo"/>
  </ds:schemaRefs>
</ds:datastoreItem>
</file>

<file path=customXml/itemProps74.xml><?xml version="1.0" encoding="utf-8"?>
<ds:datastoreItem xmlns:ds="http://schemas.openxmlformats.org/officeDocument/2006/customXml" ds:itemID="{456C0F29-0326-4195-B99A-E090C6413EBC}">
  <ds:schemaRefs>
    <ds:schemaRef ds:uri="ESRI.ArcGIS.Mapping.OfficeIntegration.PowerPointInfo"/>
  </ds:schemaRefs>
</ds:datastoreItem>
</file>

<file path=customXml/itemProps75.xml><?xml version="1.0" encoding="utf-8"?>
<ds:datastoreItem xmlns:ds="http://schemas.openxmlformats.org/officeDocument/2006/customXml" ds:itemID="{5B81CD15-5230-43D7-B08E-0D6744456757}">
  <ds:schemaRefs>
    <ds:schemaRef ds:uri="ESRI.ArcGIS.Mapping.OfficeIntegration.PowerPointInfo"/>
  </ds:schemaRefs>
</ds:datastoreItem>
</file>

<file path=customXml/itemProps76.xml><?xml version="1.0" encoding="utf-8"?>
<ds:datastoreItem xmlns:ds="http://schemas.openxmlformats.org/officeDocument/2006/customXml" ds:itemID="{37358290-9810-4477-A34D-E7E5175B7975}">
  <ds:schemaRefs>
    <ds:schemaRef ds:uri="ESRI.ArcGIS.Mapping.OfficeIntegration.PowerPointInfo"/>
  </ds:schemaRefs>
</ds:datastoreItem>
</file>

<file path=customXml/itemProps77.xml><?xml version="1.0" encoding="utf-8"?>
<ds:datastoreItem xmlns:ds="http://schemas.openxmlformats.org/officeDocument/2006/customXml" ds:itemID="{A692AD5F-E9E7-4516-8BE6-88D3C7F8B60C}">
  <ds:schemaRefs>
    <ds:schemaRef ds:uri="ESRI.ArcGIS.Mapping.OfficeIntegration.PowerPointInfo"/>
  </ds:schemaRefs>
</ds:datastoreItem>
</file>

<file path=customXml/itemProps78.xml><?xml version="1.0" encoding="utf-8"?>
<ds:datastoreItem xmlns:ds="http://schemas.openxmlformats.org/officeDocument/2006/customXml" ds:itemID="{90E496B1-C559-4976-B696-DC108EF7E76A}">
  <ds:schemaRefs>
    <ds:schemaRef ds:uri="ESRI.ArcGIS.Mapping.OfficeIntegration.PowerPointInfo"/>
  </ds:schemaRefs>
</ds:datastoreItem>
</file>

<file path=customXml/itemProps79.xml><?xml version="1.0" encoding="utf-8"?>
<ds:datastoreItem xmlns:ds="http://schemas.openxmlformats.org/officeDocument/2006/customXml" ds:itemID="{527C0988-A817-45B4-A183-1F0F54FE338F}">
  <ds:schemaRefs>
    <ds:schemaRef ds:uri="ESRI.ArcGIS.Mapping.OfficeIntegration.PowerPointInfo"/>
  </ds:schemaRefs>
</ds:datastoreItem>
</file>

<file path=customXml/itemProps8.xml><?xml version="1.0" encoding="utf-8"?>
<ds:datastoreItem xmlns:ds="http://schemas.openxmlformats.org/officeDocument/2006/customXml" ds:itemID="{482606C4-B707-483A-943C-688113BB8275}">
  <ds:schemaRefs>
    <ds:schemaRef ds:uri="ESRI.ArcGIS.Mapping.OfficeIntegration.PowerPointInfo"/>
  </ds:schemaRefs>
</ds:datastoreItem>
</file>

<file path=customXml/itemProps80.xml><?xml version="1.0" encoding="utf-8"?>
<ds:datastoreItem xmlns:ds="http://schemas.openxmlformats.org/officeDocument/2006/customXml" ds:itemID="{38103DCB-BCD0-4A94-B661-27F47C8F4EE2}">
  <ds:schemaRefs>
    <ds:schemaRef ds:uri="ESRI.ArcGIS.Mapping.OfficeIntegration.PowerPointInfo"/>
  </ds:schemaRefs>
</ds:datastoreItem>
</file>

<file path=customXml/itemProps81.xml><?xml version="1.0" encoding="utf-8"?>
<ds:datastoreItem xmlns:ds="http://schemas.openxmlformats.org/officeDocument/2006/customXml" ds:itemID="{CF2483A5-71E5-47A3-95EC-AE7625CAD9E5}">
  <ds:schemaRefs>
    <ds:schemaRef ds:uri="ESRI.ArcGIS.Mapping.OfficeIntegration.PowerPointInfo"/>
  </ds:schemaRefs>
</ds:datastoreItem>
</file>

<file path=customXml/itemProps82.xml><?xml version="1.0" encoding="utf-8"?>
<ds:datastoreItem xmlns:ds="http://schemas.openxmlformats.org/officeDocument/2006/customXml" ds:itemID="{B6507BB0-58C6-4EDC-988B-8EE462BD8A6C}">
  <ds:schemaRefs>
    <ds:schemaRef ds:uri="ESRI.ArcGIS.Mapping.OfficeIntegration.PowerPointInfo"/>
  </ds:schemaRefs>
</ds:datastoreItem>
</file>

<file path=customXml/itemProps83.xml><?xml version="1.0" encoding="utf-8"?>
<ds:datastoreItem xmlns:ds="http://schemas.openxmlformats.org/officeDocument/2006/customXml" ds:itemID="{E79353C7-3C3D-4055-9EF2-06A6149194C8}">
  <ds:schemaRefs>
    <ds:schemaRef ds:uri="ESRI.ArcGIS.Mapping.OfficeIntegration.PowerPointInfo"/>
  </ds:schemaRefs>
</ds:datastoreItem>
</file>

<file path=customXml/itemProps84.xml><?xml version="1.0" encoding="utf-8"?>
<ds:datastoreItem xmlns:ds="http://schemas.openxmlformats.org/officeDocument/2006/customXml" ds:itemID="{9B5074FC-1C06-497F-9B68-A73806173500}">
  <ds:schemaRefs>
    <ds:schemaRef ds:uri="ESRI.ArcGIS.Mapping.OfficeIntegration.PowerPointInfo"/>
  </ds:schemaRefs>
</ds:datastoreItem>
</file>

<file path=customXml/itemProps85.xml><?xml version="1.0" encoding="utf-8"?>
<ds:datastoreItem xmlns:ds="http://schemas.openxmlformats.org/officeDocument/2006/customXml" ds:itemID="{E52E806D-3A32-4A2A-97E1-701CD81B1BE5}">
  <ds:schemaRefs>
    <ds:schemaRef ds:uri="ESRI.ArcGIS.Mapping.OfficeIntegration.PowerPointInfo"/>
  </ds:schemaRefs>
</ds:datastoreItem>
</file>

<file path=customXml/itemProps86.xml><?xml version="1.0" encoding="utf-8"?>
<ds:datastoreItem xmlns:ds="http://schemas.openxmlformats.org/officeDocument/2006/customXml" ds:itemID="{684A2838-D808-4DEF-B301-4DE87E350164}">
  <ds:schemaRefs>
    <ds:schemaRef ds:uri="ESRI.ArcGIS.Mapping.OfficeIntegration.PowerPointInfo"/>
  </ds:schemaRefs>
</ds:datastoreItem>
</file>

<file path=customXml/itemProps87.xml><?xml version="1.0" encoding="utf-8"?>
<ds:datastoreItem xmlns:ds="http://schemas.openxmlformats.org/officeDocument/2006/customXml" ds:itemID="{45D5936F-C393-404E-827C-5952D7AAD24F}">
  <ds:schemaRefs>
    <ds:schemaRef ds:uri="ESRI.ArcGIS.Mapping.OfficeIntegration.PowerPointInfo"/>
  </ds:schemaRefs>
</ds:datastoreItem>
</file>

<file path=customXml/itemProps88.xml><?xml version="1.0" encoding="utf-8"?>
<ds:datastoreItem xmlns:ds="http://schemas.openxmlformats.org/officeDocument/2006/customXml" ds:itemID="{C4F0E959-EB1E-4C75-9819-5B0DA254E429}">
  <ds:schemaRefs>
    <ds:schemaRef ds:uri="ESRI.ArcGIS.Mapping.OfficeIntegration.PowerPointInfo"/>
  </ds:schemaRefs>
</ds:datastoreItem>
</file>

<file path=customXml/itemProps89.xml><?xml version="1.0" encoding="utf-8"?>
<ds:datastoreItem xmlns:ds="http://schemas.openxmlformats.org/officeDocument/2006/customXml" ds:itemID="{ACE8E523-D6FC-4CA3-BE50-879C5A543CCA}">
  <ds:schemaRefs>
    <ds:schemaRef ds:uri="ESRI.ArcGIS.Mapping.OfficeIntegration.PowerPointInfo"/>
  </ds:schemaRefs>
</ds:datastoreItem>
</file>

<file path=customXml/itemProps9.xml><?xml version="1.0" encoding="utf-8"?>
<ds:datastoreItem xmlns:ds="http://schemas.openxmlformats.org/officeDocument/2006/customXml" ds:itemID="{A27B53D8-846B-415F-B6E3-E472DBC8534F}">
  <ds:schemaRefs>
    <ds:schemaRef ds:uri="ESRI.ArcGIS.Mapping.OfficeIntegration.PowerPointInfo"/>
  </ds:schemaRefs>
</ds:datastoreItem>
</file>

<file path=customXml/itemProps90.xml><?xml version="1.0" encoding="utf-8"?>
<ds:datastoreItem xmlns:ds="http://schemas.openxmlformats.org/officeDocument/2006/customXml" ds:itemID="{86CB08A5-073D-422E-B4B4-380EB68C9402}">
  <ds:schemaRefs>
    <ds:schemaRef ds:uri="ESRI.ArcGIS.Mapping.OfficeIntegration.PowerPointInfo"/>
  </ds:schemaRefs>
</ds:datastoreItem>
</file>

<file path=customXml/itemProps91.xml><?xml version="1.0" encoding="utf-8"?>
<ds:datastoreItem xmlns:ds="http://schemas.openxmlformats.org/officeDocument/2006/customXml" ds:itemID="{E2F96550-6680-4C93-AB68-7B29F099C1E0}">
  <ds:schemaRefs>
    <ds:schemaRef ds:uri="ESRI.ArcGIS.Mapping.OfficeIntegration.PowerPointInfo"/>
  </ds:schemaRefs>
</ds:datastoreItem>
</file>

<file path=customXml/itemProps92.xml><?xml version="1.0" encoding="utf-8"?>
<ds:datastoreItem xmlns:ds="http://schemas.openxmlformats.org/officeDocument/2006/customXml" ds:itemID="{85EB6F06-54C5-4B8A-9F43-FB3F13FF8A97}">
  <ds:schemaRefs>
    <ds:schemaRef ds:uri="ESRI.ArcGIS.Mapping.OfficeIntegration.PowerPointInfo"/>
  </ds:schemaRefs>
</ds:datastoreItem>
</file>

<file path=customXml/itemProps93.xml><?xml version="1.0" encoding="utf-8"?>
<ds:datastoreItem xmlns:ds="http://schemas.openxmlformats.org/officeDocument/2006/customXml" ds:itemID="{9EAA54CD-B13B-454B-ACB3-3C11D356BF5E}">
  <ds:schemaRefs>
    <ds:schemaRef ds:uri="ESRI.ArcGIS.Mapping.OfficeIntegration.PowerPointInfo"/>
  </ds:schemaRefs>
</ds:datastoreItem>
</file>

<file path=customXml/itemProps94.xml><?xml version="1.0" encoding="utf-8"?>
<ds:datastoreItem xmlns:ds="http://schemas.openxmlformats.org/officeDocument/2006/customXml" ds:itemID="{398DF713-4868-444B-911B-9E14F7681F77}">
  <ds:schemaRefs>
    <ds:schemaRef ds:uri="ESRI.ArcGIS.Mapping.OfficeIntegration.PowerPointInfo"/>
  </ds:schemaRefs>
</ds:datastoreItem>
</file>

<file path=customXml/itemProps95.xml><?xml version="1.0" encoding="utf-8"?>
<ds:datastoreItem xmlns:ds="http://schemas.openxmlformats.org/officeDocument/2006/customXml" ds:itemID="{235B5C66-6431-4F4E-8CE5-F8931BD31113}">
  <ds:schemaRefs>
    <ds:schemaRef ds:uri="ESRI.ArcGIS.Mapping.OfficeIntegration.PowerPointInfo"/>
  </ds:schemaRefs>
</ds:datastoreItem>
</file>

<file path=customXml/itemProps96.xml><?xml version="1.0" encoding="utf-8"?>
<ds:datastoreItem xmlns:ds="http://schemas.openxmlformats.org/officeDocument/2006/customXml" ds:itemID="{45FDC09B-2A58-4525-BE4C-5A0FF66C895B}">
  <ds:schemaRefs>
    <ds:schemaRef ds:uri="ESRI.ArcGIS.Mapping.OfficeIntegration.PowerPointInfo"/>
  </ds:schemaRefs>
</ds:datastoreItem>
</file>

<file path=customXml/itemProps97.xml><?xml version="1.0" encoding="utf-8"?>
<ds:datastoreItem xmlns:ds="http://schemas.openxmlformats.org/officeDocument/2006/customXml" ds:itemID="{06046668-3E70-4F18-8CBC-E291A337C241}">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
  <TotalTime>29181</TotalTime>
  <Words>597</Words>
  <Application>Microsoft Office PowerPoint</Application>
  <PresentationFormat>On-screen Show (4:3)</PresentationFormat>
  <Paragraphs>111</Paragraphs>
  <Slides>11</Slides>
  <Notes>11</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Climate Health w/images</vt:lpstr>
      <vt:lpstr>Climate Health no images</vt:lpstr>
      <vt:lpstr>PowerPoint Presentation</vt:lpstr>
      <vt:lpstr>The US Climate Health Assessment</vt:lpstr>
      <vt:lpstr>How Climate Change Can Impact Health</vt:lpstr>
      <vt:lpstr>Vulnerability</vt:lpstr>
      <vt:lpstr>PowerPoint Presentation</vt:lpstr>
      <vt:lpstr>Factors that Increase Risk of Climate Change Impacts on Health</vt:lpstr>
      <vt:lpstr>Factors that Increase Risk of Climate Change Impacts on Health</vt:lpstr>
      <vt:lpstr>Factors that Increase Risk of Climate Change Impacts on Health</vt:lpstr>
      <vt:lpstr>Effects of Climate Change on Existing  Health Conditions</vt:lpstr>
      <vt:lpstr>For More Information  </vt:lpstr>
      <vt:lpstr>Additional Resources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Timeline for review editing</dc:title>
  <dc:creator>Crimmins, Allison</dc:creator>
  <cp:lastModifiedBy>Patricia Haigler</cp:lastModifiedBy>
  <cp:revision>342</cp:revision>
  <cp:lastPrinted>2016-02-10T14:16:52Z</cp:lastPrinted>
  <dcterms:created xsi:type="dcterms:W3CDTF">2015-08-21T13:41:18Z</dcterms:created>
  <dcterms:modified xsi:type="dcterms:W3CDTF">2016-10-28T19:04:51Z</dcterms:modified>
</cp:coreProperties>
</file>