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customXml/itemProps99.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00"/>
    <p:sldMasterId id="2147483697" r:id="rId101"/>
  </p:sldMasterIdLst>
  <p:notesMasterIdLst>
    <p:notesMasterId r:id="rId112"/>
  </p:notesMasterIdLst>
  <p:handoutMasterIdLst>
    <p:handoutMasterId r:id="rId113"/>
  </p:handoutMasterIdLst>
  <p:sldIdLst>
    <p:sldId id="400" r:id="rId102"/>
    <p:sldId id="332" r:id="rId103"/>
    <p:sldId id="363" r:id="rId104"/>
    <p:sldId id="416" r:id="rId105"/>
    <p:sldId id="419" r:id="rId106"/>
    <p:sldId id="410" r:id="rId107"/>
    <p:sldId id="417" r:id="rId108"/>
    <p:sldId id="420" r:id="rId109"/>
    <p:sldId id="408" r:id="rId110"/>
    <p:sldId id="412" r:id="rId111"/>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4" userDrawn="1">
          <p15:clr>
            <a:srgbClr val="A4A3A4"/>
          </p15:clr>
        </p15:guide>
        <p15:guide id="2" pos="2880">
          <p15:clr>
            <a:srgbClr val="A4A3A4"/>
          </p15:clr>
        </p15:guide>
      </p15:sldGuideLst>
    </p:ext>
    <p:ext uri="{2D200454-40CA-4A62-9FC3-DE9A4176ACB9}">
      <p15:notesGuideLst xmlns:p15="http://schemas.microsoft.com/office/powerpoint/2012/main" xmlns="">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78443" autoAdjust="0"/>
  </p:normalViewPr>
  <p:slideViewPr>
    <p:cSldViewPr snapToGrid="0">
      <p:cViewPr varScale="1">
        <p:scale>
          <a:sx n="95" d="100"/>
          <a:sy n="95" d="100"/>
        </p:scale>
        <p:origin x="-2094"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117" Type="http://schemas.openxmlformats.org/officeDocument/2006/relationships/theme" Target="theme/theme1.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notesMaster" Target="notesMasters/notesMaster1.xml"/><Relationship Id="rId16" Type="http://schemas.openxmlformats.org/officeDocument/2006/relationships/customXml" Target="../customXml/item16.xml"/><Relationship Id="rId107" Type="http://schemas.openxmlformats.org/officeDocument/2006/relationships/slide" Target="slides/slide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1.xml"/><Relationship Id="rId110" Type="http://schemas.openxmlformats.org/officeDocument/2006/relationships/slide" Target="slides/slide9.xml"/><Relationship Id="rId115" Type="http://schemas.openxmlformats.org/officeDocument/2006/relationships/presProps" Target="presProps.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1.xml"/><Relationship Id="rId105" Type="http://schemas.openxmlformats.org/officeDocument/2006/relationships/slide" Target="slides/slide4.xml"/><Relationship Id="rId113" Type="http://schemas.openxmlformats.org/officeDocument/2006/relationships/handoutMaster" Target="handoutMasters/handoutMaster1.xml"/><Relationship Id="rId118" Type="http://schemas.openxmlformats.org/officeDocument/2006/relationships/tableStyles" Target="tableStyle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2.xml"/><Relationship Id="rId108" Type="http://schemas.openxmlformats.org/officeDocument/2006/relationships/slide" Target="slides/slide7.xml"/><Relationship Id="rId116" Type="http://schemas.openxmlformats.org/officeDocument/2006/relationships/viewProps" Target="viewProp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5.xml"/><Relationship Id="rId114" Type="http://schemas.openxmlformats.org/officeDocument/2006/relationships/commentAuthors" Target="commentAuthor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customXml" Target="../customXml/item99.xml"/><Relationship Id="rId101" Type="http://schemas.openxmlformats.org/officeDocument/2006/relationships/slideMaster" Target="slideMasters/slideMaster2.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8.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3.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2168816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10</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people-disabilitie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etfile01\DATA1\Common\ERD\COOLIT-CLIMECON4_EPA-CCD\Task Orders\COOLIT 010 Support for Climate Communication Products - Health\task 5\fact sheet outreach\draft kits for EPA\PPT headers\Disabled_PP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4" y="0"/>
            <a:ext cx="9144000" cy="30057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69" y="3831377"/>
            <a:ext cx="7323809"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and the Health of People with Disabilities</a:t>
            </a:r>
            <a:endParaRPr lang="en-US" sz="4400" b="1" dirty="0">
              <a:solidFill>
                <a:schemeClr val="tx1"/>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smtClean="0"/>
              <a:t>EPA Resources</a:t>
            </a:r>
            <a:r>
              <a:rPr lang="en-US" b="1" dirty="0"/>
              <a:t>: </a:t>
            </a:r>
            <a:r>
              <a:rPr lang="en-US" sz="2800" dirty="0" smtClean="0">
                <a:hlinkClick r:id="rId3"/>
              </a:rPr>
              <a:t>www.epa.gov/climate-impacts </a:t>
            </a:r>
            <a:r>
              <a:rPr lang="en-US" sz="2800" dirty="0" smtClean="0"/>
              <a:t>	</a:t>
            </a:r>
            <a:r>
              <a:rPr lang="en-US" sz="2800" dirty="0" smtClean="0"/>
              <a:t/>
            </a:r>
            <a:br>
              <a:rPr lang="en-US" sz="2800" dirty="0" smtClean="0"/>
            </a:br>
            <a:endParaRPr lang="en-US" dirty="0"/>
          </a:p>
          <a:p>
            <a:pPr marL="457200"/>
            <a:r>
              <a:rPr lang="en-US" b="1" dirty="0" smtClean="0"/>
              <a:t>USGCRP Climate and Health Assessment: </a:t>
            </a:r>
            <a:br>
              <a:rPr lang="en-US" b="1" dirty="0" smtClean="0"/>
            </a:br>
            <a:r>
              <a:rPr lang="en-US" b="1" dirty="0" smtClean="0"/>
              <a:t>	</a:t>
            </a:r>
            <a:r>
              <a:rPr lang="en-US" sz="2800" dirty="0" smtClean="0">
                <a:hlinkClick r:id="rId4"/>
              </a:rPr>
              <a:t>health2016.globalchange.gov</a:t>
            </a:r>
            <a:endParaRPr lang="en-US" sz="28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Disabilities</a:t>
            </a:r>
            <a:endParaRPr lang="en-US" dirty="0"/>
          </a:p>
        </p:txBody>
      </p:sp>
      <p:sp>
        <p:nvSpPr>
          <p:cNvPr id="3" name="Content Placeholder 2"/>
          <p:cNvSpPr>
            <a:spLocks noGrp="1"/>
          </p:cNvSpPr>
          <p:nvPr>
            <p:ph idx="1"/>
          </p:nvPr>
        </p:nvSpPr>
        <p:spPr>
          <a:xfrm>
            <a:off x="252247" y="1087821"/>
            <a:ext cx="5728625" cy="5612523"/>
          </a:xfrm>
        </p:spPr>
        <p:txBody>
          <a:bodyPr>
            <a:noAutofit/>
          </a:bodyPr>
          <a:lstStyle/>
          <a:p>
            <a:pPr marL="457200"/>
            <a:r>
              <a:rPr lang="en-US" sz="2000" dirty="0" smtClean="0"/>
              <a:t>Approximately </a:t>
            </a:r>
            <a:r>
              <a:rPr lang="en-US" sz="2000" dirty="0"/>
              <a:t>1 in 5 people in the </a:t>
            </a:r>
            <a:r>
              <a:rPr lang="en-US" sz="2000" dirty="0" smtClean="0"/>
              <a:t>U.S. has </a:t>
            </a:r>
            <a:r>
              <a:rPr lang="en-US" sz="2000" dirty="0"/>
              <a:t>a disability, including about half of all adults 65 and older and about 17% of  Americans age </a:t>
            </a:r>
            <a:r>
              <a:rPr lang="en-US" sz="2000" dirty="0" smtClean="0"/>
              <a:t>21-64 </a:t>
            </a:r>
            <a:endParaRPr lang="en-US" sz="2000" dirty="0"/>
          </a:p>
          <a:p>
            <a:pPr marL="457200"/>
            <a:r>
              <a:rPr lang="en-US" sz="2000" dirty="0"/>
              <a:t>Disabilities can occur in one or more areas related to: </a:t>
            </a:r>
            <a:endParaRPr lang="en-US" sz="2000" dirty="0" smtClean="0"/>
          </a:p>
          <a:p>
            <a:pPr marL="685800" lvl="2">
              <a:buFont typeface="Wingdings 2" panose="05020102010507070707" pitchFamily="18" charset="2"/>
              <a:buChar char=""/>
            </a:pPr>
            <a:r>
              <a:rPr lang="en-US" sz="1800" b="1" dirty="0"/>
              <a:t>Communication</a:t>
            </a:r>
            <a:r>
              <a:rPr lang="en-US" sz="1800" dirty="0"/>
              <a:t> - seeing, hearing, </a:t>
            </a:r>
            <a:r>
              <a:rPr lang="en-US" sz="1800" dirty="0" smtClean="0"/>
              <a:t>or speaking</a:t>
            </a:r>
            <a:r>
              <a:rPr lang="en-US" sz="1800" dirty="0"/>
              <a:t>, which can include people who </a:t>
            </a:r>
            <a:r>
              <a:rPr lang="en-US" sz="1800" dirty="0" smtClean="0"/>
              <a:t>are </a:t>
            </a:r>
            <a:r>
              <a:rPr lang="en-US" sz="1800" dirty="0"/>
              <a:t>deaf, hard of hearing, blind, low vision </a:t>
            </a:r>
            <a:r>
              <a:rPr lang="en-US" sz="1800" dirty="0" smtClean="0"/>
              <a:t> (</a:t>
            </a:r>
            <a:r>
              <a:rPr lang="en-US" sz="1800" dirty="0"/>
              <a:t>visual impairment), or have speech </a:t>
            </a:r>
            <a:r>
              <a:rPr lang="en-US" sz="1800" dirty="0" smtClean="0"/>
              <a:t>or language disorders</a:t>
            </a:r>
          </a:p>
          <a:p>
            <a:pPr marL="685800" lvl="2">
              <a:buFont typeface="Wingdings 2" panose="05020102010507070707" pitchFamily="18" charset="2"/>
              <a:buChar char=""/>
            </a:pPr>
            <a:r>
              <a:rPr lang="en-US" sz="1800" b="1" dirty="0" smtClean="0"/>
              <a:t>Cognitive </a:t>
            </a:r>
            <a:r>
              <a:rPr lang="en-US" sz="1800" b="1" dirty="0"/>
              <a:t>functioning </a:t>
            </a:r>
            <a:r>
              <a:rPr lang="en-US" sz="1800" dirty="0"/>
              <a:t>- ability to plan, comprehend, and reason, which can include people with Down Syndrome, Traumatic Brain Injury (TBI), Alzheimer’s disease, or dementia </a:t>
            </a:r>
          </a:p>
          <a:p>
            <a:pPr marL="685800" lvl="2">
              <a:buFont typeface="Wingdings 2" panose="05020102010507070707" pitchFamily="18" charset="2"/>
              <a:buChar char=""/>
            </a:pPr>
            <a:r>
              <a:rPr lang="en-US" sz="1800" b="1" dirty="0" smtClean="0"/>
              <a:t>Physical </a:t>
            </a:r>
            <a:r>
              <a:rPr lang="en-US" sz="1800" b="1" dirty="0"/>
              <a:t>functioning</a:t>
            </a:r>
            <a:r>
              <a:rPr lang="en-US" sz="1800" dirty="0"/>
              <a:t> - limited or no ability to walk, climb stairs, or lift or grasp objects </a:t>
            </a: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80873" y="2033752"/>
            <a:ext cx="2742391"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0445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8830" y="1371603"/>
            <a:ext cx="8091966" cy="5565227"/>
          </a:xfrm>
        </p:spPr>
        <p:txBody>
          <a:bodyPr>
            <a:normAutofit/>
          </a:bodyPr>
          <a:lstStyle/>
          <a:p>
            <a:pPr lvl="0"/>
            <a:r>
              <a:rPr lang="en-US" sz="2600" dirty="0"/>
              <a:t>Climate change-related health impacts may affect people with disabilities more than </a:t>
            </a:r>
            <a:r>
              <a:rPr lang="en-US" sz="2600" dirty="0" smtClean="0"/>
              <a:t>others</a:t>
            </a:r>
            <a:endParaRPr lang="en-US" sz="2600" dirty="0"/>
          </a:p>
          <a:p>
            <a:pPr lvl="0"/>
            <a:r>
              <a:rPr lang="en-US" sz="2600" dirty="0"/>
              <a:t>People with disabilities often face: </a:t>
            </a:r>
          </a:p>
          <a:p>
            <a:pPr lvl="1"/>
            <a:r>
              <a:rPr lang="en-US" sz="2600" dirty="0"/>
              <a:t>barriers in accessing healthcare services and receiving timely public health or emergency information in an accessible format </a:t>
            </a:r>
          </a:p>
          <a:p>
            <a:pPr lvl="1"/>
            <a:r>
              <a:rPr lang="en-US" sz="2600" dirty="0"/>
              <a:t>high rates of social risk factors that contribute to poor health, such as poverty, unemployment, and lower education (for example, people with disabilities are twice as likely to be unemployed than those without disabilities) </a:t>
            </a:r>
          </a:p>
          <a:p>
            <a:endParaRPr lang="en-US" sz="2000" dirty="0"/>
          </a:p>
        </p:txBody>
      </p:sp>
      <p:sp>
        <p:nvSpPr>
          <p:cNvPr id="3" name="Text Placeholder 2"/>
          <p:cNvSpPr>
            <a:spLocks noGrp="1"/>
          </p:cNvSpPr>
          <p:nvPr>
            <p:ph type="body" sz="quarter" idx="10"/>
          </p:nvPr>
        </p:nvSpPr>
        <p:spPr/>
        <p:txBody>
          <a:bodyPr/>
          <a:lstStyle/>
          <a:p>
            <a:pPr>
              <a:spcBef>
                <a:spcPts val="0"/>
              </a:spcBef>
            </a:pPr>
            <a:r>
              <a:rPr lang="en-US" sz="2800" dirty="0" smtClean="0"/>
              <a:t>Climate Change &amp; People with Disabilities</a:t>
            </a:r>
            <a:endParaRPr lang="en-US" sz="28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14339" y="1057443"/>
            <a:ext cx="8283274" cy="3662541"/>
          </a:xfrm>
          <a:prstGeom prst="rect">
            <a:avLst/>
          </a:prstGeom>
        </p:spPr>
        <p:txBody>
          <a:bodyPr wrap="square">
            <a:spAutoFit/>
          </a:bodyPr>
          <a:lstStyle/>
          <a:p>
            <a:pPr>
              <a:buClr>
                <a:srgbClr val="69B5DA"/>
              </a:buClr>
            </a:pPr>
            <a:r>
              <a:rPr lang="en-US" sz="2600" dirty="0" smtClean="0"/>
              <a:t>During </a:t>
            </a:r>
            <a:r>
              <a:rPr lang="en-US" sz="2600" dirty="0"/>
              <a:t>heat waves, certain risk factors can make </a:t>
            </a:r>
            <a:r>
              <a:rPr lang="en-US" sz="2600" dirty="0" smtClean="0"/>
              <a:t/>
            </a:r>
            <a:br>
              <a:rPr lang="en-US" sz="2600" dirty="0" smtClean="0"/>
            </a:br>
            <a:r>
              <a:rPr lang="en-US" sz="2600" dirty="0" smtClean="0"/>
              <a:t>some </a:t>
            </a:r>
            <a:r>
              <a:rPr lang="en-US" sz="2600" dirty="0"/>
              <a:t>people with disabilities especially susceptible to heat-related illness and </a:t>
            </a:r>
            <a:r>
              <a:rPr lang="en-US" sz="2600" dirty="0" smtClean="0"/>
              <a:t>death: </a:t>
            </a:r>
          </a:p>
          <a:p>
            <a:pPr marL="457200" indent="-457200">
              <a:buClr>
                <a:srgbClr val="69B5DA"/>
              </a:buClr>
              <a:buFont typeface="Arial" panose="020B0604020202020204" pitchFamily="34" charset="0"/>
              <a:buChar char="•"/>
            </a:pPr>
            <a:r>
              <a:rPr lang="en-US" sz="2600" dirty="0" smtClean="0"/>
              <a:t>having dementia</a:t>
            </a:r>
          </a:p>
          <a:p>
            <a:pPr marL="457200" indent="-457200">
              <a:buClr>
                <a:srgbClr val="69B5DA"/>
              </a:buClr>
              <a:buFont typeface="Arial" panose="020B0604020202020204" pitchFamily="34" charset="0"/>
              <a:buChar char="•"/>
            </a:pPr>
            <a:r>
              <a:rPr lang="en-US" sz="2600" dirty="0" smtClean="0"/>
              <a:t>depending </a:t>
            </a:r>
            <a:r>
              <a:rPr lang="en-US" sz="2600" dirty="0"/>
              <a:t>on others for assistance in activities of daily </a:t>
            </a:r>
            <a:r>
              <a:rPr lang="en-US" sz="2600" dirty="0" smtClean="0"/>
              <a:t>living</a:t>
            </a:r>
          </a:p>
          <a:p>
            <a:pPr marL="457200" indent="-457200">
              <a:buClr>
                <a:srgbClr val="69B5DA"/>
              </a:buClr>
              <a:buFont typeface="Arial" panose="020B0604020202020204" pitchFamily="34" charset="0"/>
              <a:buChar char="•"/>
            </a:pPr>
            <a:r>
              <a:rPr lang="en-US" sz="2600" dirty="0" smtClean="0"/>
              <a:t>having </a:t>
            </a:r>
            <a:r>
              <a:rPr lang="en-US" sz="2600" dirty="0"/>
              <a:t>limited mobility (especially if confined to bed</a:t>
            </a:r>
            <a:r>
              <a:rPr lang="en-US" sz="2600" dirty="0" smtClean="0"/>
              <a:t>)</a:t>
            </a:r>
          </a:p>
          <a:p>
            <a:pPr marL="457200" indent="-457200">
              <a:buClr>
                <a:srgbClr val="69B5DA"/>
              </a:buClr>
              <a:buFont typeface="Arial" panose="020B0604020202020204" pitchFamily="34" charset="0"/>
              <a:buChar char="•"/>
            </a:pPr>
            <a:r>
              <a:rPr lang="en-US" sz="2600" dirty="0" smtClean="0"/>
              <a:t>not </a:t>
            </a:r>
            <a:r>
              <a:rPr lang="en-US" sz="2600" dirty="0"/>
              <a:t>having access to </a:t>
            </a:r>
            <a:r>
              <a:rPr lang="en-US" sz="2600" dirty="0" smtClean="0"/>
              <a:t>transportation</a:t>
            </a:r>
            <a:r>
              <a:rPr lang="en-US" sz="2400" dirty="0" smtClean="0"/>
              <a:t/>
            </a:r>
            <a:br>
              <a:rPr lang="en-US" sz="2400" dirty="0" smtClean="0"/>
            </a:br>
            <a:endParaRPr lang="en-US" sz="2400" dirty="0" smtClean="0"/>
          </a:p>
        </p:txBody>
      </p:sp>
      <p:sp>
        <p:nvSpPr>
          <p:cNvPr id="2" name="Title 1"/>
          <p:cNvSpPr>
            <a:spLocks noGrp="1"/>
          </p:cNvSpPr>
          <p:nvPr>
            <p:ph type="title"/>
          </p:nvPr>
        </p:nvSpPr>
        <p:spPr/>
        <p:txBody>
          <a:bodyPr>
            <a:normAutofit/>
          </a:bodyPr>
          <a:lstStyle/>
          <a:p>
            <a:r>
              <a:rPr lang="en-US" dirty="0" smtClean="0"/>
              <a:t>Extreme Events</a:t>
            </a:r>
            <a:endParaRPr lang="en-US" dirty="0"/>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741" y="4397537"/>
            <a:ext cx="3241456" cy="22497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3329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Extreme Events	</a:t>
            </a:r>
            <a:endParaRPr lang="en-US" dirty="0"/>
          </a:p>
        </p:txBody>
      </p:sp>
      <p:sp>
        <p:nvSpPr>
          <p:cNvPr id="3" name="Content Placeholder 2"/>
          <p:cNvSpPr>
            <a:spLocks noGrp="1"/>
          </p:cNvSpPr>
          <p:nvPr>
            <p:ph idx="1"/>
          </p:nvPr>
        </p:nvSpPr>
        <p:spPr>
          <a:xfrm>
            <a:off x="94596" y="1286924"/>
            <a:ext cx="8686800" cy="4728878"/>
          </a:xfrm>
        </p:spPr>
        <p:txBody>
          <a:bodyPr/>
          <a:lstStyle/>
          <a:p>
            <a:pPr marL="457200"/>
            <a:r>
              <a:rPr lang="en-US" sz="2600" dirty="0"/>
              <a:t>People with disabilities may also face physical challenges associated with </a:t>
            </a:r>
            <a:r>
              <a:rPr lang="en-US" sz="2600" dirty="0" smtClean="0"/>
              <a:t>evacuations. </a:t>
            </a:r>
          </a:p>
          <a:p>
            <a:pPr marL="457200"/>
            <a:r>
              <a:rPr lang="en-US" sz="2600" dirty="0" smtClean="0"/>
              <a:t>This can </a:t>
            </a:r>
            <a:r>
              <a:rPr lang="en-US" sz="2600" dirty="0"/>
              <a:t>make health impacts worse, especially if local emergency response plans do not adequately anticipate and address the special needs of these populations. </a:t>
            </a:r>
            <a:endParaRPr lang="en-US" sz="2600" b="1" dirty="0"/>
          </a:p>
          <a:p>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7882" y="3909849"/>
            <a:ext cx="3704904" cy="2536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191609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Factsheet</a:t>
            </a:r>
            <a:r>
              <a:rPr lang="en-US" b="1" dirty="0" smtClean="0"/>
              <a:t>: </a:t>
            </a:r>
            <a:r>
              <a:rPr lang="en-US" b="1" i="1" dirty="0" smtClean="0"/>
              <a:t>Climate Change and the </a:t>
            </a:r>
          </a:p>
          <a:p>
            <a:pPr indent="0">
              <a:buNone/>
            </a:pPr>
            <a:r>
              <a:rPr lang="en-US" b="1" i="1" dirty="0" smtClean="0"/>
              <a:t>Health of People with Disabilities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228747" y="2183605"/>
            <a:ext cx="8466083" cy="954107"/>
          </a:xfrm>
          <a:prstGeom prst="rect">
            <a:avLst/>
          </a:prstGeom>
        </p:spPr>
        <p:txBody>
          <a:bodyPr wrap="square">
            <a:spAutoFit/>
          </a:bodyPr>
          <a:lstStyle/>
          <a:p>
            <a:r>
              <a:rPr lang="en-US" sz="2800" dirty="0" smtClean="0">
                <a:hlinkClick r:id="rId3"/>
              </a:rPr>
              <a:t>www.epa.gov/climate-impacts/communicating-vulnerabilities-climate-change-people-disabilities</a:t>
            </a:r>
            <a:r>
              <a:rPr lang="en-US" sz="2800" dirty="0" smtClean="0"/>
              <a:t> </a:t>
            </a:r>
            <a:endParaRPr lang="en-US" sz="28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12048" y="3253944"/>
            <a:ext cx="2606514" cy="32928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_rels/item99.xml.rels><?xml version="1.0" encoding="UTF-8" standalone="yes"?>
<Relationships xmlns="http://schemas.openxmlformats.org/package/2006/relationships"><Relationship Id="rId1" Type="http://schemas.openxmlformats.org/officeDocument/2006/relationships/customXmlProps" Target="itemProps9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9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10.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11.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12.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13.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14.xml><?xml version="1.0" encoding="utf-8"?>
<ds:datastoreItem xmlns:ds="http://schemas.openxmlformats.org/officeDocument/2006/customXml" ds:itemID="{63A54CB9-8D01-43F5-9622-700D5B4A70EC}">
  <ds:schemaRefs>
    <ds:schemaRef ds:uri="ESRI.ArcGIS.Mapping.OfficeIntegration.PowerPointInfo"/>
  </ds:schemaRefs>
</ds:datastoreItem>
</file>

<file path=customXml/itemProps15.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16.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17.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18.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19.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2.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20.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21.xml><?xml version="1.0" encoding="utf-8"?>
<ds:datastoreItem xmlns:ds="http://schemas.openxmlformats.org/officeDocument/2006/customXml" ds:itemID="{2D9D0D06-73FA-46C6-84DE-3C7F50FD5D15}">
  <ds:schemaRefs>
    <ds:schemaRef ds:uri="ESRI.ArcGIS.Mapping.OfficeIntegration.PowerPointInfo"/>
  </ds:schemaRefs>
</ds:datastoreItem>
</file>

<file path=customXml/itemProps22.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23.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24.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25.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26.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27.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28.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29.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3.xml><?xml version="1.0" encoding="utf-8"?>
<ds:datastoreItem xmlns:ds="http://schemas.openxmlformats.org/officeDocument/2006/customXml" ds:itemID="{38F5A7B2-41E7-4684-9977-4CEDFE0732E8}">
  <ds:schemaRefs>
    <ds:schemaRef ds:uri="ESRI.ArcGIS.Mapping.OfficeIntegration.PowerPointInfo"/>
  </ds:schemaRefs>
</ds:datastoreItem>
</file>

<file path=customXml/itemProps30.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31.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32.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33.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34.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35.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36.xml><?xml version="1.0" encoding="utf-8"?>
<ds:datastoreItem xmlns:ds="http://schemas.openxmlformats.org/officeDocument/2006/customXml" ds:itemID="{4FD5BC46-FED9-4B7C-8DDC-447C9D4C4435}">
  <ds:schemaRefs>
    <ds:schemaRef ds:uri="ESRI.ArcGIS.Mapping.OfficeIntegration.PowerPointInfo"/>
  </ds:schemaRefs>
</ds:datastoreItem>
</file>

<file path=customXml/itemProps37.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38.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39.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4.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40.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41.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42.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43.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44.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45.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46.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47.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48.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49.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5.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50.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51.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52.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53.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54.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55.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56.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57.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58.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59.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6.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60.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61.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62.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63.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64.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65.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66.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67.xml><?xml version="1.0" encoding="utf-8"?>
<ds:datastoreItem xmlns:ds="http://schemas.openxmlformats.org/officeDocument/2006/customXml" ds:itemID="{D6A16059-111D-4C18-8626-4CFD6CDC359C}">
  <ds:schemaRefs>
    <ds:schemaRef ds:uri="ESRI.ArcGIS.Mapping.OfficeIntegration.PowerPointInfo"/>
  </ds:schemaRefs>
</ds:datastoreItem>
</file>

<file path=customXml/itemProps68.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69.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7.xml><?xml version="1.0" encoding="utf-8"?>
<ds:datastoreItem xmlns:ds="http://schemas.openxmlformats.org/officeDocument/2006/customXml" ds:itemID="{81CA2A22-955A-4B13-8735-DDF387EDC86B}">
  <ds:schemaRefs>
    <ds:schemaRef ds:uri="ESRI.ArcGIS.Mapping.OfficeIntegration.PowerPointInfo"/>
  </ds:schemaRefs>
</ds:datastoreItem>
</file>

<file path=customXml/itemProps70.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71.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72.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73.xml><?xml version="1.0" encoding="utf-8"?>
<ds:datastoreItem xmlns:ds="http://schemas.openxmlformats.org/officeDocument/2006/customXml" ds:itemID="{2E18FE78-1B1D-4373-BEC6-C2FF39DD7077}">
  <ds:schemaRefs>
    <ds:schemaRef ds:uri="ESRI.ArcGIS.Mapping.OfficeIntegration.PowerPointInfo"/>
  </ds:schemaRefs>
</ds:datastoreItem>
</file>

<file path=customXml/itemProps74.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75.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76.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77.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78.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79.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8.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80.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81.xml><?xml version="1.0" encoding="utf-8"?>
<ds:datastoreItem xmlns:ds="http://schemas.openxmlformats.org/officeDocument/2006/customXml" ds:itemID="{7EDE7831-BDB1-4006-9894-0F649E1BCF16}">
  <ds:schemaRefs>
    <ds:schemaRef ds:uri="ESRI.ArcGIS.Mapping.OfficeIntegration.PowerPointInfo"/>
  </ds:schemaRefs>
</ds:datastoreItem>
</file>

<file path=customXml/itemProps82.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83.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84.xml><?xml version="1.0" encoding="utf-8"?>
<ds:datastoreItem xmlns:ds="http://schemas.openxmlformats.org/officeDocument/2006/customXml" ds:itemID="{24591F0A-7257-4803-8754-A395E2FD2076}">
  <ds:schemaRefs>
    <ds:schemaRef ds:uri="ESRI.ArcGIS.Mapping.OfficeIntegration.PowerPointInfo"/>
  </ds:schemaRefs>
</ds:datastoreItem>
</file>

<file path=customXml/itemProps85.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86.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87.xml><?xml version="1.0" encoding="utf-8"?>
<ds:datastoreItem xmlns:ds="http://schemas.openxmlformats.org/officeDocument/2006/customXml" ds:itemID="{F8410681-C4F3-4C43-83AE-F5CDEF38A756}">
  <ds:schemaRefs>
    <ds:schemaRef ds:uri="ESRI.ArcGIS.Mapping.OfficeIntegration.PowerPointInfo"/>
  </ds:schemaRefs>
</ds:datastoreItem>
</file>

<file path=customXml/itemProps88.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89.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9.xml><?xml version="1.0" encoding="utf-8"?>
<ds:datastoreItem xmlns:ds="http://schemas.openxmlformats.org/officeDocument/2006/customXml" ds:itemID="{AE7ECB4B-7E5C-4A3D-A627-9CD22AC45B69}">
  <ds:schemaRefs>
    <ds:schemaRef ds:uri="ESRI.ArcGIS.Mapping.OfficeIntegration.PowerPointInfo"/>
  </ds:schemaRefs>
</ds:datastoreItem>
</file>

<file path=customXml/itemProps90.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91.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92.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93.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94.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95.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96.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97.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98.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99.xml><?xml version="1.0" encoding="utf-8"?>
<ds:datastoreItem xmlns:ds="http://schemas.openxmlformats.org/officeDocument/2006/customXml" ds:itemID="{5B81CD15-5230-43D7-B08E-0D6744456757}">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29467</TotalTime>
  <Words>511</Words>
  <Application>Microsoft Office PowerPoint</Application>
  <PresentationFormat>On-screen Show (4:3)</PresentationFormat>
  <Paragraphs>66</Paragraphs>
  <Slides>10</Slides>
  <Notes>9</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Climate Health w/images</vt:lpstr>
      <vt:lpstr>Climate Health no images</vt:lpstr>
      <vt:lpstr>PowerPoint Presentation</vt:lpstr>
      <vt:lpstr>The US Climate Health Assessment</vt:lpstr>
      <vt:lpstr>How Climate Change Can Impact Health</vt:lpstr>
      <vt:lpstr>Vulnerability</vt:lpstr>
      <vt:lpstr>Types of Disabilities</vt:lpstr>
      <vt:lpstr>PowerPoint Presentation</vt:lpstr>
      <vt:lpstr>Extreme Events</vt:lpstr>
      <vt:lpstr>Extreme Events </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361</cp:revision>
  <cp:lastPrinted>2016-02-10T14:16:52Z</cp:lastPrinted>
  <dcterms:created xsi:type="dcterms:W3CDTF">2015-08-21T13:41:18Z</dcterms:created>
  <dcterms:modified xsi:type="dcterms:W3CDTF">2016-10-28T15:18:19Z</dcterms:modified>
</cp:coreProperties>
</file>