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00"/>
    <p:sldMasterId id="2147483697" r:id="rId101"/>
  </p:sldMasterIdLst>
  <p:notesMasterIdLst>
    <p:notesMasterId r:id="rId112"/>
  </p:notesMasterIdLst>
  <p:handoutMasterIdLst>
    <p:handoutMasterId r:id="rId113"/>
  </p:handoutMasterIdLst>
  <p:sldIdLst>
    <p:sldId id="400" r:id="rId102"/>
    <p:sldId id="332" r:id="rId103"/>
    <p:sldId id="363" r:id="rId104"/>
    <p:sldId id="416" r:id="rId105"/>
    <p:sldId id="417" r:id="rId106"/>
    <p:sldId id="418" r:id="rId107"/>
    <p:sldId id="419" r:id="rId108"/>
    <p:sldId id="420" r:id="rId109"/>
    <p:sldId id="408" r:id="rId110"/>
    <p:sldId id="412" r:id="rId111"/>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C599"/>
    <a:srgbClr val="FBFBE4"/>
    <a:srgbClr val="69B5DA"/>
    <a:srgbClr val="FFCC99"/>
    <a:srgbClr val="586377"/>
    <a:srgbClr val="617483"/>
    <a:srgbClr val="8064A2"/>
    <a:srgbClr val="4BACC6"/>
    <a:srgbClr val="225EA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3" autoAdjust="0"/>
    <p:restoredTop sz="78443" autoAdjust="0"/>
  </p:normalViewPr>
  <p:slideViewPr>
    <p:cSldViewPr snapToGrid="0">
      <p:cViewPr varScale="1">
        <p:scale>
          <a:sx n="71" d="100"/>
          <a:sy n="71" d="100"/>
        </p:scale>
        <p:origin x="-1404" y="-10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theme" Target="theme/theme1.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notesMaster" Target="notesMasters/notesMaster1.xml"/><Relationship Id="rId16" Type="http://schemas.openxmlformats.org/officeDocument/2006/relationships/customXml" Target="../customXml/item16.xml"/><Relationship Id="rId107" Type="http://schemas.openxmlformats.org/officeDocument/2006/relationships/slide" Target="slides/slide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1.xml"/><Relationship Id="rId110" Type="http://schemas.openxmlformats.org/officeDocument/2006/relationships/slide" Target="slides/slide9.xml"/><Relationship Id="rId115" Type="http://schemas.openxmlformats.org/officeDocument/2006/relationships/presProps" Target="presProps.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1.xml"/><Relationship Id="rId105" Type="http://schemas.openxmlformats.org/officeDocument/2006/relationships/slide" Target="slides/slide4.xml"/><Relationship Id="rId113" Type="http://schemas.openxmlformats.org/officeDocument/2006/relationships/handoutMaster" Target="handoutMasters/handoutMaster1.xml"/><Relationship Id="rId118"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2.xml"/><Relationship Id="rId108" Type="http://schemas.openxmlformats.org/officeDocument/2006/relationships/slide" Target="slides/slide7.xml"/><Relationship Id="rId116" Type="http://schemas.openxmlformats.org/officeDocument/2006/relationships/viewProps" Target="viewProp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5.xml"/><Relationship Id="rId114" Type="http://schemas.openxmlformats.org/officeDocument/2006/relationships/commentAuthors" Target="commentAuthor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slideMaster" Target="slideMasters/slideMaster2.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8.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3.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Growing Bodies: </a:t>
            </a:r>
            <a:r>
              <a:rPr lang="en-US" sz="1200" b="0" i="0" u="none" strike="noStrike" kern="1200" baseline="0" dirty="0" smtClean="0">
                <a:solidFill>
                  <a:schemeClr val="tx1"/>
                </a:solidFill>
                <a:latin typeface="+mn-lt"/>
                <a:ea typeface="+mn-ea"/>
                <a:cs typeface="+mn-cs"/>
              </a:rPr>
              <a:t>Children’s growth and development from infancy to adolescence makes them more sensitive to environmental hazards related to climate. For example, because children’s lungs develop through adolescence, they are more sensitive to respiratory hazards. Climate change worsens air quality because warming temperatures make it easier for ground-level ozone to form, aggravating asthma in children. </a:t>
            </a:r>
            <a:br>
              <a:rPr lang="en-US" sz="1200" b="0" i="0" u="none" strike="noStrike" kern="1200" baseline="0" dirty="0" smtClean="0">
                <a:solidFill>
                  <a:schemeClr val="tx1"/>
                </a:solidFill>
                <a:latin typeface="+mn-lt"/>
                <a:ea typeface="+mn-ea"/>
                <a:cs typeface="+mn-cs"/>
              </a:rPr>
            </a:br>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Unique Behaviors and Interactions with the Environment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Children’s behaviors and interactions with the world around them increase their exposure to certain health threats. For example, children spend more time outdoors than adults, increasing their exposure to mosquito and tick bites. These bites can cause diseases that are diagnosed more often in children, such as La Crosse encephalitis or Lyme disease. </a:t>
            </a:r>
            <a:br>
              <a:rPr lang="en-US" sz="1200" b="0" i="0" u="none" strike="noStrike" kern="1200" baseline="0" dirty="0" smtClean="0">
                <a:solidFill>
                  <a:schemeClr val="tx1"/>
                </a:solidFill>
                <a:latin typeface="+mn-lt"/>
                <a:ea typeface="+mn-ea"/>
                <a:cs typeface="+mn-cs"/>
              </a:rPr>
            </a:br>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Dependency on Adult Caregivers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Children, particularly those with disabilities or special health needs, must rely on parents or caregivers to provide for basic needs like nutrition, shelter, hygiene, and clothing. Children separated from their caregivers during weather events, such as during storms and floods, are at increased risk of health impacts. </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2145973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Extreme</a:t>
            </a:r>
            <a:r>
              <a:rPr lang="en-US" b="1" baseline="0" dirty="0" smtClean="0"/>
              <a:t> Heat: </a:t>
            </a:r>
            <a:br>
              <a:rPr lang="en-US" b="1" baseline="0" dirty="0" smtClean="0"/>
            </a:br>
            <a:r>
              <a:rPr lang="en-US" sz="1200" i="1" dirty="0" smtClean="0">
                <a:latin typeface="Myriad Pro"/>
              </a:rPr>
              <a:t>Climate change will increase extreme heat events and also lead to higher temperatures throughout the year. </a:t>
            </a:r>
            <a:endParaRPr lang="en-US" sz="1200" i="1" dirty="0" smtClean="0"/>
          </a:p>
          <a:p>
            <a:r>
              <a:rPr lang="en-US" baseline="0" dirty="0" smtClean="0"/>
              <a:t>-Children and student athletes often play outside and may not recognize the signs of becoming dehydrated or overheated. </a:t>
            </a:r>
          </a:p>
          <a:p>
            <a:r>
              <a:rPr lang="en-US" baseline="0" dirty="0" smtClean="0"/>
              <a:t>-Children have a higher risk of becoming ill or dying due to extreme heat. </a:t>
            </a:r>
            <a:br>
              <a:rPr lang="en-US" baseline="0" dirty="0" smtClean="0"/>
            </a:br>
            <a:endParaRPr lang="en-US" baseline="0" dirty="0" smtClean="0"/>
          </a:p>
          <a:p>
            <a:r>
              <a:rPr lang="en-US" sz="1200" b="1" dirty="0" smtClean="0"/>
              <a:t>Air Quality and Allergens: </a:t>
            </a:r>
            <a:br>
              <a:rPr lang="en-US" sz="1200" b="1" dirty="0" smtClean="0"/>
            </a:br>
            <a:r>
              <a:rPr lang="en-US" sz="1200" b="0" i="1" dirty="0" smtClean="0"/>
              <a:t>More frequent extreme weather events such as flooding can lead to indoor mold growth. </a:t>
            </a:r>
          </a:p>
          <a:p>
            <a:r>
              <a:rPr lang="en-US" sz="1200" b="0" i="1" dirty="0" smtClean="0"/>
              <a:t>Climate change leads to longer and more severe pollen seasons. </a:t>
            </a:r>
          </a:p>
          <a:p>
            <a:r>
              <a:rPr lang="en-US" sz="1200" b="0" i="1" dirty="0" smtClean="0"/>
              <a:t>Climate change worsens air quality because warming temperatures make it easier for ground-level ozone (a component of smog, which aggravates asthma) to form. </a:t>
            </a:r>
          </a:p>
          <a:p>
            <a:r>
              <a:rPr lang="en-US" sz="1200" b="0" i="1" dirty="0" smtClean="0"/>
              <a:t>Climate can increase droughts, contributing to dust storms and increased levels of dust. </a:t>
            </a:r>
          </a:p>
          <a:p>
            <a:r>
              <a:rPr lang="en-US" dirty="0" smtClean="0"/>
              <a:t>-Small children play on the ground and place their hands and other objects in their mouths. This increases their exposure to allergens such as dust, mold spores, and pollen.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children’s lungs develop through adolescence, they are more sensitive to respiratory hazards </a:t>
            </a:r>
            <a:br>
              <a:rPr lang="en-US" dirty="0" smtClean="0"/>
            </a:br>
            <a:r>
              <a:rPr lang="en-US" sz="1200" b="1" dirty="0" smtClean="0"/>
              <a:t>Insect and tick-related diseases: </a:t>
            </a:r>
            <a:br>
              <a:rPr lang="en-US" sz="1200" b="1" dirty="0" smtClean="0"/>
            </a:br>
            <a:r>
              <a:rPr lang="en-US" sz="1200" i="1" dirty="0" smtClean="0"/>
              <a:t>Climate change and increased temperatures will lead to insects expanding their ranges and being present for longer seasons. </a:t>
            </a:r>
            <a:br>
              <a:rPr lang="en-US" sz="1200" i="1" dirty="0" smtClean="0"/>
            </a:br>
            <a:r>
              <a:rPr lang="en-US" sz="1200" i="0" dirty="0" smtClean="0"/>
              <a:t>Children spend more time outdoors than adults, increasing their exposure to mosquito and tick bites. </a:t>
            </a:r>
            <a:br>
              <a:rPr lang="en-US" sz="1200" i="0" dirty="0" smtClean="0"/>
            </a:br>
            <a:r>
              <a:rPr lang="en-US" sz="1200" i="0" dirty="0" smtClean="0"/>
              <a:t>These bites can cause diseases that are diagnosed more often in children, such as La Crosse encephalitis or Lyme disease. </a:t>
            </a:r>
            <a:br>
              <a:rPr lang="en-US" sz="1200" i="0" dirty="0" smtClean="0"/>
            </a:br>
            <a:r>
              <a:rPr lang="en-US" sz="1200" b="1" i="0" dirty="0" smtClean="0"/>
              <a:t>Contaminated water:</a:t>
            </a:r>
            <a:br>
              <a:rPr lang="en-US" sz="1200" b="1" i="0" dirty="0" smtClean="0"/>
            </a:br>
            <a:r>
              <a:rPr lang="en-US" sz="1200" b="0" i="1" dirty="0" smtClean="0"/>
              <a:t>Climate change increases contamination risk in water bodies where children play.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1" dirty="0" smtClean="0"/>
              <a:t>Storms and floods may compromise local sources of drinking water.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Children swallow about twice as much water as adults while swimming. </a:t>
            </a:r>
            <a:br>
              <a:rPr lang="en-US" sz="1200" i="0" dirty="0" smtClean="0"/>
            </a:br>
            <a:r>
              <a:rPr lang="en-US" sz="1200" i="0" dirty="0" smtClean="0"/>
              <a:t>Children are more likely than adults to develop serious stomach and diarrheal illnesses if they drink contaminated water. </a:t>
            </a:r>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179379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175448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10</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8.emf"/><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2" Type="http://schemas.openxmlformats.org/officeDocument/2006/relationships/hyperlink" Target="https://airnow.gov/"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children"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a:t>
            </a:r>
            <a:r>
              <a:rPr lang="en-US" sz="4400" b="1" dirty="0">
                <a:solidFill>
                  <a:schemeClr val="tx1"/>
                </a:solidFill>
              </a:rPr>
              <a:t> </a:t>
            </a:r>
            <a:r>
              <a:rPr lang="en-US" sz="4400" b="1" dirty="0" smtClean="0">
                <a:solidFill>
                  <a:schemeClr val="tx1"/>
                </a:solidFill>
              </a:rPr>
              <a:t>and the Health Of Children</a:t>
            </a:r>
            <a:endParaRPr lang="en-US" sz="4400" b="1"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300575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r>
              <a:rPr lang="en-US" sz="3200" dirty="0"/>
              <a:t> </a:t>
            </a:r>
          </a:p>
          <a:p>
            <a:pPr marL="914400" indent="0">
              <a:buNone/>
            </a:pPr>
            <a:r>
              <a:rPr lang="en-US" sz="3200" u="sng" dirty="0" smtClean="0">
                <a:solidFill>
                  <a:srgbClr val="789E87"/>
                </a:solidFill>
                <a:hlinkClick r:id="rId3"/>
              </a:rPr>
              <a:t>https://www.epa.gov/climate-impacts</a:t>
            </a:r>
            <a:r>
              <a:rPr lang="en-US" sz="3200" u="sng" dirty="0">
                <a:solidFill>
                  <a:srgbClr val="789E87"/>
                </a:solidFill>
              </a:rPr>
              <a:t/>
            </a:r>
            <a:br>
              <a:rPr lang="en-US" sz="3200" u="sng" dirty="0">
                <a:solidFill>
                  <a:srgbClr val="789E87"/>
                </a:solidFill>
              </a:rPr>
            </a:br>
            <a:endParaRPr lang="en-US" sz="3200" u="sng" dirty="0">
              <a:solidFill>
                <a:srgbClr val="789E87"/>
              </a:solidFill>
            </a:endParaRPr>
          </a:p>
          <a:p>
            <a:pPr marL="457200"/>
            <a:r>
              <a:rPr lang="en-US" b="1" dirty="0"/>
              <a:t>USGCRP Climate and Health Assessment: </a:t>
            </a:r>
            <a:br>
              <a:rPr lang="en-US" b="1" dirty="0"/>
            </a:br>
            <a:r>
              <a:rPr lang="en-US" b="1" dirty="0"/>
              <a:t>	</a:t>
            </a:r>
            <a:r>
              <a:rPr lang="en-US" sz="3200" dirty="0">
                <a:hlinkClick r:id="rId4"/>
              </a:rPr>
              <a:t>health2016.globalchange.gov</a:t>
            </a:r>
            <a:endParaRPr lang="en-US" sz="32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Makes Children Vulnerable?</a:t>
            </a:r>
          </a:p>
        </p:txBody>
      </p:sp>
      <p:sp>
        <p:nvSpPr>
          <p:cNvPr id="3" name="Content Placeholder 2"/>
          <p:cNvSpPr>
            <a:spLocks noGrp="1"/>
          </p:cNvSpPr>
          <p:nvPr>
            <p:ph idx="1"/>
          </p:nvPr>
        </p:nvSpPr>
        <p:spPr>
          <a:xfrm>
            <a:off x="298523" y="1473200"/>
            <a:ext cx="8201570" cy="5204177"/>
          </a:xfrm>
        </p:spPr>
        <p:txBody>
          <a:bodyPr>
            <a:normAutofit fontScale="92500" lnSpcReduction="10000"/>
          </a:bodyPr>
          <a:lstStyle/>
          <a:p>
            <a:pPr marR="5170" indent="0">
              <a:spcAft>
                <a:spcPts val="1200"/>
              </a:spcAft>
              <a:buNone/>
            </a:pPr>
            <a:r>
              <a:rPr lang="en-US" sz="2800" b="1" dirty="0">
                <a:solidFill>
                  <a:srgbClr val="000000"/>
                </a:solidFill>
              </a:rPr>
              <a:t>Children are especially vulnerable to the impacts of </a:t>
            </a:r>
            <a:r>
              <a:rPr lang="en-US" sz="2800" b="1" dirty="0" smtClean="0">
                <a:solidFill>
                  <a:srgbClr val="000000"/>
                </a:solidFill>
              </a:rPr>
              <a:t>climate </a:t>
            </a:r>
            <a:r>
              <a:rPr lang="en-US" sz="2800" b="1" dirty="0">
                <a:solidFill>
                  <a:srgbClr val="000000"/>
                </a:solidFill>
              </a:rPr>
              <a:t>change because of </a:t>
            </a:r>
            <a:r>
              <a:rPr lang="en-US" sz="2800" b="1" dirty="0" smtClean="0">
                <a:solidFill>
                  <a:srgbClr val="000000"/>
                </a:solidFill>
              </a:rPr>
              <a:t>their</a:t>
            </a:r>
          </a:p>
          <a:p>
            <a:pPr marL="568325" marR="5170" lvl="1"/>
            <a:r>
              <a:rPr lang="en-US" sz="2400" b="1" dirty="0" smtClean="0"/>
              <a:t>Growing bodies</a:t>
            </a:r>
          </a:p>
          <a:p>
            <a:pPr marL="568325" marR="5170" lvl="1" indent="0">
              <a:buNone/>
            </a:pPr>
            <a:r>
              <a:rPr lang="en-US" sz="2400" dirty="0" smtClean="0"/>
              <a:t>Because </a:t>
            </a:r>
            <a:r>
              <a:rPr lang="en-US" sz="2400" dirty="0"/>
              <a:t>they are growing, children are biologically </a:t>
            </a:r>
            <a:r>
              <a:rPr lang="en-US" sz="2400" i="1" dirty="0"/>
              <a:t>sensitive</a:t>
            </a:r>
            <a:r>
              <a:rPr lang="en-US" sz="2400" dirty="0"/>
              <a:t> to climate change </a:t>
            </a:r>
            <a:r>
              <a:rPr lang="en-US" sz="2400" dirty="0" smtClean="0"/>
              <a:t>threats.</a:t>
            </a:r>
          </a:p>
          <a:p>
            <a:pPr marL="568325" marR="5170" lvl="1"/>
            <a:r>
              <a:rPr lang="en-US" sz="2400" b="1" dirty="0" smtClean="0"/>
              <a:t>Unique </a:t>
            </a:r>
            <a:r>
              <a:rPr lang="en-US" sz="2400" b="1" dirty="0"/>
              <a:t>behaviors and interactions with the world around </a:t>
            </a:r>
            <a:r>
              <a:rPr lang="en-US" sz="2400" b="1" dirty="0" smtClean="0"/>
              <a:t>them</a:t>
            </a:r>
          </a:p>
          <a:p>
            <a:pPr marL="568325" marR="5170" lvl="1" indent="0">
              <a:buNone/>
            </a:pPr>
            <a:r>
              <a:rPr lang="en-US" sz="2400" dirty="0" smtClean="0"/>
              <a:t>Children’s </a:t>
            </a:r>
            <a:r>
              <a:rPr lang="en-US" sz="2400" dirty="0"/>
              <a:t>behaviors can increase their </a:t>
            </a:r>
            <a:r>
              <a:rPr lang="en-US" sz="2400" i="1" dirty="0"/>
              <a:t>exposure</a:t>
            </a:r>
            <a:r>
              <a:rPr lang="en-US" sz="2400" dirty="0"/>
              <a:t> to climate change </a:t>
            </a:r>
            <a:r>
              <a:rPr lang="en-US" sz="2400" dirty="0" smtClean="0"/>
              <a:t>threats.</a:t>
            </a:r>
          </a:p>
          <a:p>
            <a:pPr marL="568325" marR="5170" lvl="1"/>
            <a:r>
              <a:rPr lang="en-US" sz="2400" b="1" dirty="0" smtClean="0"/>
              <a:t>Dependency </a:t>
            </a:r>
            <a:r>
              <a:rPr lang="en-US" sz="2400" b="1" dirty="0"/>
              <a:t>on </a:t>
            </a:r>
            <a:r>
              <a:rPr lang="en-US" sz="2400" b="1" dirty="0" smtClean="0"/>
              <a:t>caregivers</a:t>
            </a:r>
          </a:p>
          <a:p>
            <a:pPr marL="568325" marR="5170" lvl="1" indent="0">
              <a:buNone/>
            </a:pPr>
            <a:r>
              <a:rPr lang="en-US" sz="2400" dirty="0" smtClean="0"/>
              <a:t>Children </a:t>
            </a:r>
            <a:r>
              <a:rPr lang="en-US" sz="2400" dirty="0"/>
              <a:t>have a reduced </a:t>
            </a:r>
            <a:r>
              <a:rPr lang="en-US" sz="2400" i="1" dirty="0"/>
              <a:t>ability to adapt </a:t>
            </a:r>
            <a:r>
              <a:rPr lang="en-US" sz="2400" dirty="0"/>
              <a:t>to climate impacts because they rely on caregivers to provide for basic needs. Separation during a weather event, for example, increases children’s risk of negative health impacts</a:t>
            </a:r>
            <a:r>
              <a:rPr lang="en-US" sz="2400" dirty="0" smtClean="0"/>
              <a:t>.</a:t>
            </a:r>
            <a:endParaRPr lang="en-US" sz="2400" b="1" dirty="0"/>
          </a:p>
        </p:txBody>
      </p:sp>
    </p:spTree>
    <p:extLst>
      <p:ext uri="{BB962C8B-B14F-4D97-AF65-F5344CB8AC3E}">
        <p14:creationId xmlns:p14="http://schemas.microsoft.com/office/powerpoint/2010/main" val="3927044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Climate-Related Risks </a:t>
            </a:r>
            <a:r>
              <a:rPr lang="en-US" dirty="0"/>
              <a:t>to Children</a:t>
            </a:r>
          </a:p>
        </p:txBody>
      </p:sp>
      <p:pic>
        <p:nvPicPr>
          <p:cNvPr id="4" name="Picture 3"/>
          <p:cNvPicPr>
            <a:picLocks noChangeAspect="1"/>
          </p:cNvPicPr>
          <p:nvPr/>
        </p:nvPicPr>
        <p:blipFill rotWithShape="1">
          <a:blip r:embed="rId3"/>
          <a:srcRect l="10862" t="37144" r="345" b="12331"/>
          <a:stretch/>
        </p:blipFill>
        <p:spPr>
          <a:xfrm>
            <a:off x="-33617" y="2188929"/>
            <a:ext cx="9211234" cy="3326777"/>
          </a:xfrm>
          <a:prstGeom prst="rect">
            <a:avLst/>
          </a:prstGeom>
        </p:spPr>
      </p:pic>
      <p:sp>
        <p:nvSpPr>
          <p:cNvPr id="5" name="Rectangle 4"/>
          <p:cNvSpPr/>
          <p:nvPr/>
        </p:nvSpPr>
        <p:spPr>
          <a:xfrm>
            <a:off x="243078" y="1681097"/>
            <a:ext cx="3657600" cy="1323439"/>
          </a:xfrm>
          <a:prstGeom prst="rect">
            <a:avLst/>
          </a:prstGeom>
          <a:solidFill>
            <a:srgbClr val="FFFFFF">
              <a:alpha val="50196"/>
            </a:srgbClr>
          </a:solidFill>
        </p:spPr>
        <p:txBody>
          <a:bodyPr wrap="square">
            <a:spAutoFit/>
          </a:bodyPr>
          <a:lstStyle/>
          <a:p>
            <a:pPr>
              <a:spcBef>
                <a:spcPts val="300"/>
              </a:spcBef>
            </a:pPr>
            <a:r>
              <a:rPr lang="en-US" sz="2000" b="1" dirty="0" smtClean="0"/>
              <a:t>Worsened air quality increases risk of childhood asthma episodes and other allergic illnesses</a:t>
            </a:r>
            <a:endParaRPr lang="en-US" sz="2000" b="1" dirty="0"/>
          </a:p>
        </p:txBody>
      </p:sp>
      <p:sp>
        <p:nvSpPr>
          <p:cNvPr id="6" name="Rectangle 5"/>
          <p:cNvSpPr/>
          <p:nvPr/>
        </p:nvSpPr>
        <p:spPr>
          <a:xfrm>
            <a:off x="4572000" y="1681096"/>
            <a:ext cx="3657600" cy="1015663"/>
          </a:xfrm>
          <a:prstGeom prst="rect">
            <a:avLst/>
          </a:prstGeom>
          <a:solidFill>
            <a:srgbClr val="FFFFFF">
              <a:alpha val="50196"/>
            </a:srgbClr>
          </a:solidFill>
        </p:spPr>
        <p:txBody>
          <a:bodyPr wrap="square">
            <a:spAutoFit/>
          </a:bodyPr>
          <a:lstStyle/>
          <a:p>
            <a:pPr>
              <a:spcBef>
                <a:spcPts val="300"/>
              </a:spcBef>
            </a:pPr>
            <a:r>
              <a:rPr lang="en-US" sz="2000" b="1" dirty="0" smtClean="0"/>
              <a:t>Children </a:t>
            </a:r>
            <a:r>
              <a:rPr lang="en-US" sz="2000" b="1" dirty="0"/>
              <a:t>have a higher </a:t>
            </a:r>
            <a:r>
              <a:rPr lang="en-US" sz="2000" b="1" dirty="0" smtClean="0"/>
              <a:t>risk of </a:t>
            </a:r>
            <a:r>
              <a:rPr lang="en-US" sz="2000" b="1" dirty="0"/>
              <a:t>becoming ill or </a:t>
            </a:r>
            <a:r>
              <a:rPr lang="en-US" sz="2000" b="1" dirty="0" smtClean="0"/>
              <a:t>dying due </a:t>
            </a:r>
            <a:r>
              <a:rPr lang="en-US" sz="2000" b="1" dirty="0"/>
              <a:t>to extreme </a:t>
            </a:r>
            <a:r>
              <a:rPr lang="en-US" sz="2000" b="1" dirty="0" smtClean="0"/>
              <a:t>heat</a:t>
            </a:r>
          </a:p>
        </p:txBody>
      </p:sp>
      <p:sp>
        <p:nvSpPr>
          <p:cNvPr id="7" name="Rectangle 6"/>
          <p:cNvSpPr/>
          <p:nvPr/>
        </p:nvSpPr>
        <p:spPr>
          <a:xfrm>
            <a:off x="111816" y="5128768"/>
            <a:ext cx="3657600" cy="1323439"/>
          </a:xfrm>
          <a:prstGeom prst="rect">
            <a:avLst/>
          </a:prstGeom>
          <a:solidFill>
            <a:srgbClr val="FFFFFF">
              <a:alpha val="50196"/>
            </a:srgbClr>
          </a:solidFill>
        </p:spPr>
        <p:txBody>
          <a:bodyPr wrap="square">
            <a:spAutoFit/>
          </a:bodyPr>
          <a:lstStyle/>
          <a:p>
            <a:pPr>
              <a:spcBef>
                <a:spcPts val="300"/>
              </a:spcBef>
            </a:pPr>
            <a:r>
              <a:rPr lang="en-US" sz="2000" b="1" dirty="0" smtClean="0"/>
              <a:t>Children </a:t>
            </a:r>
            <a:r>
              <a:rPr lang="en-US" sz="2000" b="1" dirty="0"/>
              <a:t>spend more </a:t>
            </a:r>
            <a:r>
              <a:rPr lang="en-US" sz="2000" b="1" dirty="0" smtClean="0"/>
              <a:t>time outdoors </a:t>
            </a:r>
            <a:r>
              <a:rPr lang="en-US" sz="2000" b="1" dirty="0"/>
              <a:t>than </a:t>
            </a:r>
            <a:r>
              <a:rPr lang="en-US" sz="2000" b="1" dirty="0" smtClean="0"/>
              <a:t>adults, increasing </a:t>
            </a:r>
            <a:r>
              <a:rPr lang="en-US" sz="2000" b="1" dirty="0"/>
              <a:t>their </a:t>
            </a:r>
            <a:r>
              <a:rPr lang="en-US" sz="2000" b="1" dirty="0" smtClean="0"/>
              <a:t>exposure to </a:t>
            </a:r>
            <a:r>
              <a:rPr lang="en-US" sz="2000" b="1" dirty="0"/>
              <a:t>mosquito and tick </a:t>
            </a:r>
            <a:r>
              <a:rPr lang="en-US" sz="2000" b="1" dirty="0" smtClean="0"/>
              <a:t>bites</a:t>
            </a:r>
          </a:p>
        </p:txBody>
      </p:sp>
      <p:sp>
        <p:nvSpPr>
          <p:cNvPr id="8" name="Rectangle 7"/>
          <p:cNvSpPr/>
          <p:nvPr/>
        </p:nvSpPr>
        <p:spPr>
          <a:xfrm>
            <a:off x="4598987" y="5128768"/>
            <a:ext cx="3749058" cy="1323439"/>
          </a:xfrm>
          <a:prstGeom prst="rect">
            <a:avLst/>
          </a:prstGeom>
          <a:solidFill>
            <a:srgbClr val="FFFFFF">
              <a:alpha val="50196"/>
            </a:srgbClr>
          </a:solidFill>
        </p:spPr>
        <p:txBody>
          <a:bodyPr wrap="square">
            <a:spAutoFit/>
          </a:bodyPr>
          <a:lstStyle/>
          <a:p>
            <a:pPr>
              <a:spcBef>
                <a:spcPts val="300"/>
              </a:spcBef>
            </a:pPr>
            <a:r>
              <a:rPr lang="en-US" sz="2000" b="1" dirty="0" smtClean="0"/>
              <a:t>Children </a:t>
            </a:r>
            <a:r>
              <a:rPr lang="en-US" sz="2000" b="1" dirty="0"/>
              <a:t>are more </a:t>
            </a:r>
            <a:r>
              <a:rPr lang="en-US" sz="2000" b="1" dirty="0" smtClean="0"/>
              <a:t>likely than </a:t>
            </a:r>
            <a:r>
              <a:rPr lang="en-US" sz="2000" b="1" dirty="0"/>
              <a:t>adults to </a:t>
            </a:r>
            <a:r>
              <a:rPr lang="en-US" sz="2000" b="1" dirty="0" smtClean="0"/>
              <a:t>develop serious diarrheal illness </a:t>
            </a:r>
            <a:r>
              <a:rPr lang="en-US" sz="2000" b="1" dirty="0"/>
              <a:t>if </a:t>
            </a:r>
            <a:r>
              <a:rPr lang="en-US" sz="2000" b="1" dirty="0" smtClean="0"/>
              <a:t>they swallow contaminated water</a:t>
            </a:r>
            <a:endParaRPr lang="en-US" sz="2000" b="1" dirty="0"/>
          </a:p>
        </p:txBody>
      </p:sp>
    </p:spTree>
    <p:extLst>
      <p:ext uri="{BB962C8B-B14F-4D97-AF65-F5344CB8AC3E}">
        <p14:creationId xmlns:p14="http://schemas.microsoft.com/office/powerpoint/2010/main" val="3287145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Children’s Vulnerabilities Can Vary by Life Stage </a:t>
            </a:r>
          </a:p>
        </p:txBody>
      </p:sp>
      <p:sp>
        <p:nvSpPr>
          <p:cNvPr id="4" name="Rectangle 3"/>
          <p:cNvSpPr/>
          <p:nvPr/>
        </p:nvSpPr>
        <p:spPr>
          <a:xfrm>
            <a:off x="2917372" y="1167667"/>
            <a:ext cx="5414778" cy="1569660"/>
          </a:xfrm>
          <a:prstGeom prst="rect">
            <a:avLst/>
          </a:prstGeom>
        </p:spPr>
        <p:txBody>
          <a:bodyPr wrap="square">
            <a:spAutoFit/>
          </a:bodyPr>
          <a:lstStyle/>
          <a:p>
            <a:r>
              <a:rPr lang="en-US" sz="2400" b="1" dirty="0" smtClean="0"/>
              <a:t>Newborns </a:t>
            </a:r>
            <a:endParaRPr lang="en-US" sz="2400" dirty="0"/>
          </a:p>
          <a:p>
            <a:r>
              <a:rPr lang="en-US" dirty="0"/>
              <a:t>Newborns are more likely to have been born before their due date or at a low birth weight if their mother is exposed during pregnancy to extreme heat, air pollution, and flood-related contaminants. </a:t>
            </a:r>
          </a:p>
        </p:txBody>
      </p:sp>
      <p:sp>
        <p:nvSpPr>
          <p:cNvPr id="5" name="Rectangle 4"/>
          <p:cNvSpPr/>
          <p:nvPr/>
        </p:nvSpPr>
        <p:spPr>
          <a:xfrm>
            <a:off x="82692" y="2915320"/>
            <a:ext cx="5978552" cy="1846659"/>
          </a:xfrm>
          <a:prstGeom prst="rect">
            <a:avLst/>
          </a:prstGeom>
        </p:spPr>
        <p:txBody>
          <a:bodyPr wrap="square">
            <a:spAutoFit/>
          </a:bodyPr>
          <a:lstStyle/>
          <a:p>
            <a:r>
              <a:rPr lang="en-US" sz="2400" b="1" dirty="0" smtClean="0"/>
              <a:t>Infants </a:t>
            </a:r>
            <a:r>
              <a:rPr lang="en-US" sz="2400" b="1" dirty="0"/>
              <a:t>and Toddlers </a:t>
            </a:r>
            <a:endParaRPr lang="en-US" sz="2400" dirty="0"/>
          </a:p>
          <a:p>
            <a:r>
              <a:rPr lang="en-US" dirty="0"/>
              <a:t>Infants and toddlers breathe, eat, and drink more for their body size than adults. They are sensitive to pollutants or allergens in the air, which may trigger asthma episodes. Infants and toddlers are also sensitive to contaminants in water and food, which increases the risk of diarrhea. </a:t>
            </a:r>
          </a:p>
        </p:txBody>
      </p:sp>
      <p:sp>
        <p:nvSpPr>
          <p:cNvPr id="6" name="Rectangle 5"/>
          <p:cNvSpPr/>
          <p:nvPr/>
        </p:nvSpPr>
        <p:spPr>
          <a:xfrm>
            <a:off x="2917372" y="4939972"/>
            <a:ext cx="5978552" cy="1846659"/>
          </a:xfrm>
          <a:prstGeom prst="rect">
            <a:avLst/>
          </a:prstGeom>
        </p:spPr>
        <p:txBody>
          <a:bodyPr wrap="square">
            <a:spAutoFit/>
          </a:bodyPr>
          <a:lstStyle/>
          <a:p>
            <a:r>
              <a:rPr lang="en-US" sz="2400" b="1" dirty="0" smtClean="0"/>
              <a:t>School </a:t>
            </a:r>
            <a:r>
              <a:rPr lang="en-US" sz="2400" b="1" dirty="0"/>
              <a:t>Age and Older Children </a:t>
            </a:r>
            <a:endParaRPr lang="en-US" sz="2400" dirty="0"/>
          </a:p>
          <a:p>
            <a:r>
              <a:rPr lang="en-US" dirty="0"/>
              <a:t>School age and older children spend more time outdoors than adults, which increases their risk of being exposed to extreme heat and higher average temperatures, pollutants in air and water, and diseases carried by mosquitoes and ticks. </a:t>
            </a:r>
          </a:p>
        </p:txBody>
      </p:sp>
      <p:pic>
        <p:nvPicPr>
          <p:cNvPr id="7" name="Picture 6"/>
          <p:cNvPicPr>
            <a:picLocks noChangeAspect="1"/>
          </p:cNvPicPr>
          <p:nvPr/>
        </p:nvPicPr>
        <p:blipFill>
          <a:blip r:embed="rId3"/>
          <a:stretch>
            <a:fillRect/>
          </a:stretch>
        </p:blipFill>
        <p:spPr>
          <a:xfrm>
            <a:off x="324375" y="1189523"/>
            <a:ext cx="2405949" cy="1601305"/>
          </a:xfrm>
          <a:prstGeom prst="rect">
            <a:avLst/>
          </a:prstGeom>
        </p:spPr>
      </p:pic>
      <p:pic>
        <p:nvPicPr>
          <p:cNvPr id="8" name="Picture 7"/>
          <p:cNvPicPr>
            <a:picLocks noChangeAspect="1"/>
          </p:cNvPicPr>
          <p:nvPr/>
        </p:nvPicPr>
        <p:blipFill>
          <a:blip r:embed="rId4"/>
          <a:stretch>
            <a:fillRect/>
          </a:stretch>
        </p:blipFill>
        <p:spPr>
          <a:xfrm>
            <a:off x="6236510" y="3075946"/>
            <a:ext cx="2659414" cy="1775029"/>
          </a:xfrm>
          <a:prstGeom prst="rect">
            <a:avLst/>
          </a:prstGeom>
        </p:spPr>
      </p:pic>
      <p:pic>
        <p:nvPicPr>
          <p:cNvPr id="9" name="Picture 8"/>
          <p:cNvPicPr>
            <a:picLocks noChangeAspect="1"/>
          </p:cNvPicPr>
          <p:nvPr/>
        </p:nvPicPr>
        <p:blipFill>
          <a:blip r:embed="rId5"/>
          <a:stretch>
            <a:fillRect/>
          </a:stretch>
        </p:blipFill>
        <p:spPr>
          <a:xfrm>
            <a:off x="417361" y="4827292"/>
            <a:ext cx="2219975" cy="1939255"/>
          </a:xfrm>
          <a:prstGeom prst="rect">
            <a:avLst/>
          </a:prstGeom>
        </p:spPr>
      </p:pic>
    </p:spTree>
    <p:extLst>
      <p:ext uri="{BB962C8B-B14F-4D97-AF65-F5344CB8AC3E}">
        <p14:creationId xmlns:p14="http://schemas.microsoft.com/office/powerpoint/2010/main" val="265340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How Caregivers Can </a:t>
            </a:r>
            <a:r>
              <a:rPr lang="en-US" sz="2400" dirty="0" smtClean="0"/>
              <a:t>Protect Children’s Health</a:t>
            </a:r>
            <a:endParaRPr lang="en-US" sz="2400" dirty="0"/>
          </a:p>
        </p:txBody>
      </p:sp>
      <p:sp>
        <p:nvSpPr>
          <p:cNvPr id="3" name="Content Placeholder 2"/>
          <p:cNvSpPr>
            <a:spLocks noGrp="1"/>
          </p:cNvSpPr>
          <p:nvPr>
            <p:ph idx="1"/>
          </p:nvPr>
        </p:nvSpPr>
        <p:spPr>
          <a:xfrm>
            <a:off x="457200" y="1397285"/>
            <a:ext cx="8229600" cy="5239997"/>
          </a:xfrm>
        </p:spPr>
        <p:txBody>
          <a:bodyPr>
            <a:normAutofit fontScale="55000" lnSpcReduction="20000"/>
          </a:bodyPr>
          <a:lstStyle/>
          <a:p>
            <a:pPr indent="0">
              <a:buNone/>
            </a:pPr>
            <a:r>
              <a:rPr lang="en-US" sz="3200" b="1" dirty="0"/>
              <a:t>Air Quality &amp; Respiratory Illnesses </a:t>
            </a:r>
            <a:endParaRPr lang="en-US" sz="3200" dirty="0"/>
          </a:p>
          <a:p>
            <a:pPr marL="457200"/>
            <a:r>
              <a:rPr lang="en-US" sz="3200" dirty="0"/>
              <a:t>Check the </a:t>
            </a:r>
            <a:r>
              <a:rPr lang="en-US" sz="3200" dirty="0">
                <a:hlinkClick r:id="rId2"/>
              </a:rPr>
              <a:t>Air Quality Index </a:t>
            </a:r>
            <a:r>
              <a:rPr lang="en-US" sz="3200" dirty="0"/>
              <a:t>and pollen counts on your local weather reports and consider limiting outdoor time if levels are high. </a:t>
            </a:r>
            <a:r>
              <a:rPr lang="en-US" sz="3200" dirty="0" smtClean="0"/>
              <a:t/>
            </a:r>
            <a:br>
              <a:rPr lang="en-US" sz="3200" dirty="0" smtClean="0"/>
            </a:br>
            <a:endParaRPr lang="en-US" sz="3200" dirty="0"/>
          </a:p>
          <a:p>
            <a:pPr indent="0">
              <a:buNone/>
            </a:pPr>
            <a:r>
              <a:rPr lang="en-US" sz="3200" b="1" dirty="0"/>
              <a:t>Extreme Weather Events </a:t>
            </a:r>
            <a:endParaRPr lang="en-US" sz="3200" dirty="0"/>
          </a:p>
          <a:p>
            <a:pPr marL="457200"/>
            <a:r>
              <a:rPr lang="en-US" sz="3300" dirty="0"/>
              <a:t>If children are exposed to storms or floods, watch for diarrhea symptoms and mental health impacts. Also, watch for signs of mold indoors after a flood, and be sure to clean and dry affected areas. During a power outage, never use a generator indoors or in a garage. </a:t>
            </a:r>
            <a:r>
              <a:rPr lang="en-US" sz="3200" dirty="0" smtClean="0"/>
              <a:t/>
            </a:r>
            <a:br>
              <a:rPr lang="en-US" sz="3200" dirty="0" smtClean="0"/>
            </a:br>
            <a:endParaRPr lang="en-US" sz="3200" dirty="0"/>
          </a:p>
          <a:p>
            <a:pPr indent="0">
              <a:buNone/>
            </a:pPr>
            <a:r>
              <a:rPr lang="en-US" sz="3200" b="1" dirty="0"/>
              <a:t>Heat-Related Illness </a:t>
            </a:r>
            <a:endParaRPr lang="en-US" sz="3200" dirty="0"/>
          </a:p>
          <a:p>
            <a:pPr marL="457200"/>
            <a:r>
              <a:rPr lang="en-US" sz="3200" dirty="0"/>
              <a:t>Watch for signs of dehydration or overheating; offer sips of water often and find places to cool off. </a:t>
            </a:r>
            <a:r>
              <a:rPr lang="en-US" sz="3200" dirty="0" smtClean="0"/>
              <a:t/>
            </a:r>
            <a:br>
              <a:rPr lang="en-US" sz="3200" dirty="0" smtClean="0"/>
            </a:br>
            <a:endParaRPr lang="en-US" sz="3200" dirty="0"/>
          </a:p>
          <a:p>
            <a:pPr indent="0">
              <a:buNone/>
            </a:pPr>
            <a:r>
              <a:rPr lang="en-US" sz="3200" b="1" dirty="0"/>
              <a:t>Disease Carried By Ticks and Mosquitoes </a:t>
            </a:r>
            <a:endParaRPr lang="en-US" sz="3200" dirty="0"/>
          </a:p>
          <a:p>
            <a:pPr marL="457200"/>
            <a:r>
              <a:rPr lang="en-US" sz="3200" dirty="0"/>
              <a:t>Prevent bites by using insect repellent (bug spray) and protective clothing (long sleeves and pants). Check children daily for ticks after they have been outdoors, especially in wooded or grassy areas and especially during warmer months. </a:t>
            </a:r>
          </a:p>
          <a:p>
            <a:endParaRPr lang="en-US" dirty="0"/>
          </a:p>
        </p:txBody>
      </p:sp>
    </p:spTree>
    <p:extLst>
      <p:ext uri="{BB962C8B-B14F-4D97-AF65-F5344CB8AC3E}">
        <p14:creationId xmlns:p14="http://schemas.microsoft.com/office/powerpoint/2010/main" val="658082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dirty="0" smtClean="0"/>
              <a:t>Fact Sheet: </a:t>
            </a:r>
            <a:r>
              <a:rPr lang="en-US" b="1" i="1" dirty="0" smtClean="0"/>
              <a:t>Climate Change and </a:t>
            </a:r>
          </a:p>
          <a:p>
            <a:pPr indent="0">
              <a:buNone/>
            </a:pPr>
            <a:r>
              <a:rPr lang="en-US" b="1" i="1" dirty="0" smtClean="0"/>
              <a:t>the Health of Children</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378372" y="2183605"/>
            <a:ext cx="8466083" cy="954107"/>
          </a:xfrm>
          <a:prstGeom prst="rect">
            <a:avLst/>
          </a:prstGeom>
        </p:spPr>
        <p:txBody>
          <a:bodyPr wrap="square">
            <a:spAutoFit/>
          </a:bodyPr>
          <a:lstStyle/>
          <a:p>
            <a:r>
              <a:rPr lang="en-US" sz="2800" u="sng" dirty="0" smtClean="0">
                <a:hlinkClick r:id="rId3"/>
              </a:rPr>
              <a:t>www.epa.gov/climate-impacts/communicating-vulnerabilities-climate-change-children</a:t>
            </a:r>
            <a:endParaRPr lang="en-US" sz="2800"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63413" y="3263840"/>
            <a:ext cx="2545200" cy="3292827"/>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10.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11.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12.xml><?xml version="1.0" encoding="utf-8"?>
<ds:datastoreItem xmlns:ds="http://schemas.openxmlformats.org/officeDocument/2006/customXml" ds:itemID="{1EF932B6-D334-4649-822B-529DCACECDF8}">
  <ds:schemaRefs>
    <ds:schemaRef ds:uri="ESRI.ArcGIS.Mapping.OfficeIntegration.PowerPointInfo"/>
  </ds:schemaRefs>
</ds:datastoreItem>
</file>

<file path=customXml/itemProps13.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14.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15.xml><?xml version="1.0" encoding="utf-8"?>
<ds:datastoreItem xmlns:ds="http://schemas.openxmlformats.org/officeDocument/2006/customXml" ds:itemID="{ABB5DD78-6896-4DDE-BCF7-DBE82EF68947}">
  <ds:schemaRefs>
    <ds:schemaRef ds:uri="ESRI.ArcGIS.Mapping.OfficeIntegration.PowerPointInfo"/>
  </ds:schemaRefs>
</ds:datastoreItem>
</file>

<file path=customXml/itemProps16.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17.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18.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19.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2.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20.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21.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22.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23.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24.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25.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26.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27.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28.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29.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3.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30.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31.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32.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33.xml><?xml version="1.0" encoding="utf-8"?>
<ds:datastoreItem xmlns:ds="http://schemas.openxmlformats.org/officeDocument/2006/customXml" ds:itemID="{D4F7155A-CE1C-4764-8B7F-40DA4FF047C6}">
  <ds:schemaRefs>
    <ds:schemaRef ds:uri="ESRI.ArcGIS.Mapping.OfficeIntegration.PowerPointInfo"/>
  </ds:schemaRefs>
</ds:datastoreItem>
</file>

<file path=customXml/itemProps34.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35.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36.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37.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38.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39.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4.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40.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41.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42.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43.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44.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45.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46.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47.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48.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49.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5.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50.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51.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52.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53.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54.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55.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56.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57.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58.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59.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6.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60.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61.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62.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63.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64.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65.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66.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67.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68.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69.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7.xml><?xml version="1.0" encoding="utf-8"?>
<ds:datastoreItem xmlns:ds="http://schemas.openxmlformats.org/officeDocument/2006/customXml" ds:itemID="{F78BB568-BBDE-41CE-B925-262F6981D088}">
  <ds:schemaRefs>
    <ds:schemaRef ds:uri="ESRI.ArcGIS.Mapping.OfficeIntegration.PowerPointInfo"/>
  </ds:schemaRefs>
</ds:datastoreItem>
</file>

<file path=customXml/itemProps70.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71.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72.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73.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74.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75.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76.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77.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78.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79.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8.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80.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81.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82.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83.xml><?xml version="1.0" encoding="utf-8"?>
<ds:datastoreItem xmlns:ds="http://schemas.openxmlformats.org/officeDocument/2006/customXml" ds:itemID="{077AAB77-D6E7-4873-84FB-57DA96AA5D21}">
  <ds:schemaRefs>
    <ds:schemaRef ds:uri="ESRI.ArcGIS.Mapping.OfficeIntegration.PowerPointInfo"/>
  </ds:schemaRefs>
</ds:datastoreItem>
</file>

<file path=customXml/itemProps84.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85.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86.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87.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88.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89.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9.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90.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91.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92.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93.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94.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95.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96.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97.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98.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99.xml><?xml version="1.0" encoding="utf-8"?>
<ds:datastoreItem xmlns:ds="http://schemas.openxmlformats.org/officeDocument/2006/customXml" ds:itemID="{B6507BB0-58C6-4EDC-988B-8EE462BD8A6C}">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29265</TotalTime>
  <Words>651</Words>
  <Application>Microsoft Office PowerPoint</Application>
  <PresentationFormat>On-screen Show (4:3)</PresentationFormat>
  <Paragraphs>92</Paragraphs>
  <Slides>10</Slides>
  <Notes>9</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Climate Health w/images</vt:lpstr>
      <vt:lpstr>Climate Health no images</vt:lpstr>
      <vt:lpstr>PowerPoint Presentation</vt:lpstr>
      <vt:lpstr>The US Climate Health Assessment</vt:lpstr>
      <vt:lpstr>How Climate Change Can Impact Health</vt:lpstr>
      <vt:lpstr>Vulnerability</vt:lpstr>
      <vt:lpstr>What Makes Children Vulnerable?</vt:lpstr>
      <vt:lpstr>Climate-Related Risks to Children</vt:lpstr>
      <vt:lpstr>Children’s Vulnerabilities Can Vary by Life Stage </vt:lpstr>
      <vt:lpstr>How Caregivers Can Protect Children’s Health</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349</cp:revision>
  <cp:lastPrinted>2016-02-10T14:16:52Z</cp:lastPrinted>
  <dcterms:created xsi:type="dcterms:W3CDTF">2015-08-21T13:41:18Z</dcterms:created>
  <dcterms:modified xsi:type="dcterms:W3CDTF">2016-10-28T18:14:03Z</dcterms:modified>
</cp:coreProperties>
</file>