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8" r:id="rId28"/>
    <p:sldId id="28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11" d="100"/>
          <a:sy n="111" d="100"/>
        </p:scale>
        <p:origin x="-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arl:Documents:Projects:RMM:RMM%20Frac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4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chemeClr val="tx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2"/>
            <c:bubble3D val="0"/>
            <c:spPr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8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RMM1RMM2.02toRealtime.P.txt!$D$1:$F$1</c:f>
              <c:strCache>
                <c:ptCount val="3"/>
                <c:pt idx="0">
                  <c:v>OLR</c:v>
                </c:pt>
                <c:pt idx="1">
                  <c:v>U850</c:v>
                </c:pt>
                <c:pt idx="2">
                  <c:v>U200</c:v>
                </c:pt>
              </c:strCache>
            </c:strRef>
          </c:cat>
          <c:val>
            <c:numRef>
              <c:f>RMM1RMM2.02toRealtime.P.txt!$D$2:$F$2</c:f>
              <c:numCache>
                <c:formatCode>General</c:formatCode>
                <c:ptCount val="3"/>
                <c:pt idx="0">
                  <c:v>0.145855045110455</c:v>
                </c:pt>
                <c:pt idx="1">
                  <c:v>0.351196887313373</c:v>
                </c:pt>
                <c:pt idx="2">
                  <c:v>0.445556316287645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6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-6140" y="0"/>
            <a:ext cx="9150140" cy="1828800"/>
          </a:xfrm>
        </p:spPr>
        <p:txBody>
          <a:bodyPr anchor="b">
            <a:normAutofit/>
          </a:bodyPr>
          <a:lstStyle>
            <a:lvl1pPr algn="r">
              <a:defRPr sz="5700">
                <a:solidFill>
                  <a:srgbClr val="263B8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53271" y="2307983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Wingdings" charset="2"/>
              <a:buNone/>
              <a:defRPr sz="36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6140" y="1838059"/>
            <a:ext cx="9144000" cy="0"/>
          </a:xfrm>
          <a:prstGeom prst="line">
            <a:avLst/>
          </a:prstGeom>
          <a:ln w="571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13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anel: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52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832377"/>
            <a:ext cx="43434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6"/>
          </p:nvPr>
        </p:nvSpPr>
        <p:spPr>
          <a:xfrm>
            <a:off x="1524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7"/>
          </p:nvPr>
        </p:nvSpPr>
        <p:spPr>
          <a:xfrm>
            <a:off x="46482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8"/>
          </p:nvPr>
        </p:nvSpPr>
        <p:spPr>
          <a:xfrm>
            <a:off x="4676775" y="831850"/>
            <a:ext cx="43434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9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anel: 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52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3267075" y="831849"/>
            <a:ext cx="5724525" cy="26356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2400" y="831850"/>
            <a:ext cx="2967038" cy="2635669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defRPr sz="2400"/>
            </a:lvl1pPr>
            <a:lvl2pPr marL="682625" indent="-347663">
              <a:tabLst/>
              <a:defRPr sz="2000"/>
            </a:lvl2pPr>
            <a:lvl3pPr marL="1030288" indent="-317500">
              <a:defRPr sz="1800"/>
            </a:lvl3pPr>
            <a:lvl4pPr marL="1425575" indent="-268288">
              <a:defRPr sz="1600"/>
            </a:lvl4pPr>
            <a:lvl5pPr marL="1654175" indent="-231775" defTabSz="854075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2"/>
          </p:nvPr>
        </p:nvSpPr>
        <p:spPr>
          <a:xfrm>
            <a:off x="3271837" y="3619917"/>
            <a:ext cx="5724525" cy="26356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7162" y="3619918"/>
            <a:ext cx="2967038" cy="2635669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defRPr sz="2400"/>
            </a:lvl1pPr>
            <a:lvl2pPr marL="682625" indent="-347663">
              <a:defRPr sz="2000"/>
            </a:lvl2pPr>
            <a:lvl3pPr marL="1030288" indent="-317500">
              <a:defRPr sz="1800"/>
            </a:lvl3pPr>
            <a:lvl4pPr marL="1425575" indent="-268288">
              <a:defRPr sz="1600"/>
            </a:lvl4pPr>
            <a:lvl5pPr marL="1712913" indent="-255588" defTabSz="854075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9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anel: 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7075" y="831849"/>
            <a:ext cx="5724525" cy="54165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2400" y="831850"/>
            <a:ext cx="2967038" cy="5416550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tabLst/>
              <a:defRPr sz="2400"/>
            </a:lvl1pPr>
            <a:lvl2pPr marL="682625" indent="-347663">
              <a:tabLst/>
              <a:defRPr sz="2000"/>
            </a:lvl2pPr>
            <a:lvl3pPr marL="1030288" indent="-317500">
              <a:tabLst/>
              <a:defRPr sz="1800"/>
            </a:lvl3pPr>
            <a:lvl4pPr marL="1365250" indent="-268288">
              <a:tabLst/>
              <a:defRPr sz="1600"/>
            </a:lvl4pPr>
            <a:lvl5pPr marL="1654175" indent="-255588" defTabSz="858838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15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8839200" cy="4163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6"/>
          </p:nvPr>
        </p:nvSpPr>
        <p:spPr>
          <a:xfrm>
            <a:off x="152400" y="4402138"/>
            <a:ext cx="4343400" cy="184626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58775" indent="-358775">
              <a:defRPr sz="2400"/>
            </a:lvl1pPr>
            <a:lvl2pPr marL="682625" indent="-347663">
              <a:defRPr sz="2000"/>
            </a:lvl2pPr>
            <a:lvl3pPr marL="1030288" indent="-317500">
              <a:tabLst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7"/>
          </p:nvPr>
        </p:nvSpPr>
        <p:spPr>
          <a:xfrm>
            <a:off x="4648200" y="4402138"/>
            <a:ext cx="4343400" cy="184626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58775" indent="-358775">
              <a:defRPr sz="2400"/>
            </a:lvl1pPr>
            <a:lvl2pPr marL="682625" indent="-347663">
              <a:tabLst/>
              <a:defRPr sz="2000"/>
            </a:lvl2pPr>
            <a:lvl3pPr marL="1090613" indent="-317500">
              <a:tabLst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36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31849"/>
            <a:ext cx="4343400" cy="42096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252811"/>
            <a:ext cx="4343400" cy="49955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831850"/>
            <a:ext cx="4343400" cy="42096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1" y="1252810"/>
            <a:ext cx="4343400" cy="49955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974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-panel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31849"/>
            <a:ext cx="4343400" cy="42096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252811"/>
            <a:ext cx="4343400" cy="24325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831850"/>
            <a:ext cx="4343400" cy="42096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8201" y="1252810"/>
            <a:ext cx="4343400" cy="24325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3"/>
          </p:nvPr>
        </p:nvSpPr>
        <p:spPr>
          <a:xfrm>
            <a:off x="152399" y="3826872"/>
            <a:ext cx="4343400" cy="24325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4"/>
          </p:nvPr>
        </p:nvSpPr>
        <p:spPr>
          <a:xfrm>
            <a:off x="4648200" y="3826871"/>
            <a:ext cx="4343400" cy="24325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517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ou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152400" y="152400"/>
            <a:ext cx="8839200" cy="609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78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571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12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ar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rgbClr val="263B86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94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1850"/>
            <a:ext cx="8839200" cy="54165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30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52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0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4000" b="1" cap="all">
                <a:solidFill>
                  <a:srgbClr val="263B8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92349"/>
            <a:ext cx="77724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74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1"/>
            <a:ext cx="8839200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  <a:latin typeface="Book Antiqua" charset="0"/>
              </a:defRPr>
            </a:lvl1pPr>
          </a:lstStyle>
          <a:p>
            <a:fld id="{6826799B-A964-FB47-8CB6-E1DE3462D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0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1851"/>
            <a:ext cx="4343400" cy="54165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54165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5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-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831850"/>
            <a:ext cx="8839200" cy="2623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152400" y="3585560"/>
            <a:ext cx="8839200" cy="2623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6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/>
          </p:nvPr>
        </p:nvSpPr>
        <p:spPr>
          <a:xfrm>
            <a:off x="46482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2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1851"/>
            <a:ext cx="4343400" cy="54454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/>
          </p:nvPr>
        </p:nvSpPr>
        <p:spPr>
          <a:xfrm>
            <a:off x="46482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71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55286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0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op-Small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832377"/>
            <a:ext cx="88392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152400" y="4189660"/>
            <a:ext cx="88392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81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832377"/>
            <a:ext cx="88392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1524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46482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27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2.png"/><Relationship Id="rId24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ICS_Logo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6" y="6314805"/>
            <a:ext cx="543138" cy="553196"/>
          </a:xfrm>
          <a:prstGeom prst="rect">
            <a:avLst/>
          </a:prstGeom>
          <a:effectLst>
            <a:glow rad="76200">
              <a:schemeClr val="bg1">
                <a:lumMod val="65000"/>
                <a:alpha val="75000"/>
              </a:schemeClr>
            </a:glow>
            <a:softEdge rad="12700"/>
          </a:effectLst>
        </p:spPr>
      </p:pic>
      <p:pic>
        <p:nvPicPr>
          <p:cNvPr id="18" name="Picture 17" descr="ncsu-brick-186lg.jpe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40" y="6460654"/>
            <a:ext cx="1511094" cy="253272"/>
          </a:xfrm>
          <a:prstGeom prst="rect">
            <a:avLst/>
          </a:prstGeom>
          <a:effectLst>
            <a:glow rad="76200">
              <a:schemeClr val="bg1">
                <a:lumMod val="65000"/>
                <a:alpha val="75000"/>
              </a:schemeClr>
            </a:glow>
            <a:softEdge rad="1270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520"/>
          </a:xfrm>
          <a:prstGeom prst="rect">
            <a:avLst/>
          </a:prstGeom>
          <a:noFill/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52400" y="831851"/>
            <a:ext cx="8839200" cy="540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010400" y="6308725"/>
            <a:ext cx="2133600" cy="549276"/>
          </a:xfrm>
          <a:prstGeom prst="rect">
            <a:avLst/>
          </a:prstGeom>
        </p:spPr>
        <p:txBody>
          <a:bodyPr anchor="b" anchorCtr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7C7AF3-0CC4-4146-9A2A-958ABE4E4B6D}" type="slidenum">
              <a:rPr lang="en-US" sz="1200">
                <a:solidFill>
                  <a:srgbClr val="263B86"/>
                </a:solidFill>
                <a:latin typeface="Calibri" charset="0"/>
                <a:cs typeface="ＭＳ Ｐゴシック" charset="0"/>
              </a:rPr>
              <a:pPr algn="r" eaLnBrk="1" hangingPunct="1"/>
              <a:t>‹#›</a:t>
            </a:fld>
            <a:endParaRPr lang="en-US" sz="1200" dirty="0">
              <a:solidFill>
                <a:srgbClr val="263B86"/>
              </a:solidFill>
              <a:latin typeface="Calibri" charset="0"/>
              <a:cs typeface="ＭＳ Ｐゴシック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744478"/>
            <a:ext cx="9144000" cy="0"/>
          </a:xfrm>
          <a:prstGeom prst="line">
            <a:avLst/>
          </a:prstGeom>
          <a:ln w="571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6308725"/>
            <a:ext cx="9144000" cy="0"/>
          </a:xfrm>
          <a:prstGeom prst="line">
            <a:avLst/>
          </a:prstGeom>
          <a:ln w="571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97135" y="6582336"/>
            <a:ext cx="5720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263B86"/>
                </a:solidFill>
              </a:rPr>
              <a:t>monitor.cicsnc.org/mjo</a:t>
            </a:r>
            <a:endParaRPr lang="en-US" sz="1200" b="1" dirty="0">
              <a:solidFill>
                <a:srgbClr val="263B86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r" rtl="0" eaLnBrk="1" fontAlgn="base" hangingPunct="1">
        <a:spcBef>
          <a:spcPct val="0"/>
        </a:spcBef>
        <a:spcAft>
          <a:spcPct val="0"/>
        </a:spcAft>
        <a:defRPr sz="4800" b="1" kern="1200">
          <a:ln w="6350">
            <a:noFill/>
          </a:ln>
          <a:solidFill>
            <a:schemeClr val="bg2"/>
          </a:solidFill>
          <a:effectLst/>
          <a:latin typeface="Calibri" pitchFamily="34" charset="0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9pPr>
    </p:titleStyle>
    <p:bodyStyle>
      <a:lvl1pPr marL="442913" indent="-358775" algn="l" rtl="0" eaLnBrk="1" fontAlgn="base" hangingPunct="1">
        <a:spcBef>
          <a:spcPts val="1200"/>
        </a:spcBef>
        <a:spcAft>
          <a:spcPts val="0"/>
        </a:spcAft>
        <a:buClrTx/>
        <a:buSzPct val="100000"/>
        <a:buFont typeface="Wingdings" charset="2"/>
        <a:buChar char="§"/>
        <a:tabLst/>
        <a:defRPr sz="3600" kern="1200">
          <a:solidFill>
            <a:schemeClr val="tx1"/>
          </a:solidFill>
          <a:latin typeface="Calibri" pitchFamily="34" charset="0"/>
          <a:ea typeface="ＭＳ Ｐゴシック" charset="0"/>
          <a:cs typeface="+mn-cs"/>
        </a:defRPr>
      </a:lvl1pPr>
      <a:lvl2pPr marL="803275" indent="-347663" algn="l" rtl="0" eaLnBrk="1" fontAlgn="base" hangingPunct="1">
        <a:spcBef>
          <a:spcPts val="1200"/>
        </a:spcBef>
        <a:spcAft>
          <a:spcPts val="0"/>
        </a:spcAft>
        <a:buClr>
          <a:schemeClr val="tx1"/>
        </a:buClr>
        <a:buSzPct val="50000"/>
        <a:buFont typeface="Wingdings" charset="2"/>
        <a:buChar char="q"/>
        <a:defRPr sz="3200" kern="1200">
          <a:solidFill>
            <a:schemeClr val="tx1">
              <a:lumMod val="65000"/>
              <a:lumOff val="35000"/>
            </a:schemeClr>
          </a:solidFill>
          <a:latin typeface="Calibri" pitchFamily="34" charset="0"/>
          <a:ea typeface="ＭＳ Ｐゴシック" charset="0"/>
          <a:cs typeface="+mn-cs"/>
        </a:defRPr>
      </a:lvl2pPr>
      <a:lvl3pPr marL="1162050" indent="-317500" algn="l" rtl="0" eaLnBrk="1" fontAlgn="base" hangingPunct="1">
        <a:spcBef>
          <a:spcPts val="1200"/>
        </a:spcBef>
        <a:spcAft>
          <a:spcPts val="0"/>
        </a:spcAft>
        <a:buClr>
          <a:schemeClr val="tx1"/>
        </a:buClr>
        <a:buSzPct val="120000"/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alibri" pitchFamily="34" charset="0"/>
          <a:ea typeface="ＭＳ Ｐゴシック" charset="0"/>
          <a:cs typeface="+mn-cs"/>
        </a:defRPr>
      </a:lvl3pPr>
      <a:lvl4pPr marL="1520825" indent="-268288" algn="l" rtl="0" eaLnBrk="1" fontAlgn="base" hangingPunct="1">
        <a:spcBef>
          <a:spcPts val="1200"/>
        </a:spcBef>
        <a:spcAft>
          <a:spcPts val="0"/>
        </a:spcAft>
        <a:buClr>
          <a:schemeClr val="tx1"/>
        </a:buClr>
        <a:buSzPct val="80000"/>
        <a:buFont typeface="Courier New"/>
        <a:buChar char="o"/>
        <a:tabLst/>
        <a:defRPr sz="2800" kern="1200">
          <a:solidFill>
            <a:schemeClr val="tx1">
              <a:lumMod val="65000"/>
              <a:lumOff val="35000"/>
            </a:schemeClr>
          </a:solidFill>
          <a:latin typeface="Calibri" pitchFamily="34" charset="0"/>
          <a:ea typeface="ＭＳ Ｐゴシック" charset="0"/>
          <a:cs typeface="+mn-cs"/>
        </a:defRPr>
      </a:lvl4pPr>
      <a:lvl5pPr marL="1797050" indent="-255588" algn="l" rtl="0" eaLnBrk="1" fontAlgn="base" hangingPunct="1">
        <a:spcBef>
          <a:spcPts val="1200"/>
        </a:spcBef>
        <a:spcAft>
          <a:spcPts val="0"/>
        </a:spcAft>
        <a:buClr>
          <a:schemeClr val="tx1"/>
        </a:buClr>
        <a:buFont typeface="Wingdings 2" charset="0"/>
        <a:buChar char=""/>
        <a:defRPr sz="2800" kern="1200">
          <a:solidFill>
            <a:schemeClr val="tx1">
              <a:lumMod val="65000"/>
              <a:lumOff val="35000"/>
            </a:schemeClr>
          </a:solidFill>
          <a:latin typeface="Calibri" pitchFamily="34" charset="0"/>
          <a:ea typeface="ＭＳ Ｐゴシック" charset="0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gif"/><Relationship Id="rId3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The Latest on the MJO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53271" y="2307982"/>
            <a:ext cx="6400800" cy="2269991"/>
          </a:xfrm>
        </p:spPr>
        <p:txBody>
          <a:bodyPr>
            <a:normAutofit/>
          </a:bodyPr>
          <a:lstStyle/>
          <a:p>
            <a:r>
              <a:rPr lang="en-US" dirty="0"/>
              <a:t>Carl </a:t>
            </a:r>
            <a:r>
              <a:rPr lang="en-US" dirty="0" smtClean="0"/>
              <a:t>Schreck</a:t>
            </a:r>
            <a:r>
              <a:rPr lang="en-US" baseline="30000" dirty="0" smtClean="0"/>
              <a:t>1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Dave Margolin</a:t>
            </a:r>
            <a:r>
              <a:rPr lang="en-US" baseline="30000" dirty="0"/>
              <a:t>2</a:t>
            </a:r>
            <a:endParaRPr lang="en-US" dirty="0" smtClean="0"/>
          </a:p>
          <a:p>
            <a:r>
              <a:rPr lang="en-US" dirty="0"/>
              <a:t>Jay Cordeira</a:t>
            </a:r>
            <a:r>
              <a:rPr lang="en-US" baseline="30000" dirty="0"/>
              <a:t>2,3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61166" y="2480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9247" y="502818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6" name="Picture 5" descr="earthrisk-log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693" y="5102153"/>
            <a:ext cx="2597939" cy="1046150"/>
          </a:xfrm>
          <a:prstGeom prst="rect">
            <a:avLst/>
          </a:prstGeom>
        </p:spPr>
      </p:pic>
      <p:pic>
        <p:nvPicPr>
          <p:cNvPr id="7" name="Picture 6" descr="CICS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8641" y="2390309"/>
            <a:ext cx="2318915" cy="2361855"/>
          </a:xfrm>
          <a:prstGeom prst="rect">
            <a:avLst/>
          </a:prstGeom>
          <a:effectLst>
            <a:glow rad="63500">
              <a:schemeClr val="tx1">
                <a:lumMod val="6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/>
                </a:solidFill>
              </a:rPr>
              <a:t>MultiVariate</a:t>
            </a:r>
            <a:r>
              <a:rPr lang="en-US" sz="1200" dirty="0" smtClean="0">
                <a:solidFill>
                  <a:schemeClr val="bg2"/>
                </a:solidFill>
              </a:rPr>
              <a:t> PNA (MVP)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  <p:pic>
        <p:nvPicPr>
          <p:cNvPr id="12" name="Picture 11" descr="PSUlogo_colo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931" y="5060168"/>
            <a:ext cx="3295376" cy="9227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5626" y="516323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433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MultiVariate</a:t>
            </a:r>
            <a:r>
              <a:rPr lang="en-US" dirty="0" smtClean="0"/>
              <a:t> PNA (MVP) Index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200-hPa Wave train over the Pacific and North America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Anomalous 850-hPa zonal winds near Hawaii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Convective anomaly south of Hawaii</a:t>
            </a:r>
          </a:p>
          <a:p>
            <a:endParaRPr lang="en-US" dirty="0" smtClean="0"/>
          </a:p>
          <a:p>
            <a:r>
              <a:rPr lang="en-US" dirty="0" smtClean="0"/>
              <a:t>Correlation of 0.57 with PNA</a:t>
            </a:r>
            <a:endParaRPr lang="en-US" dirty="0"/>
          </a:p>
        </p:txBody>
      </p:sp>
      <p:pic>
        <p:nvPicPr>
          <p:cNvPr id="8" name="Content Placeholder 2" descr="plot.pn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38" r="-3238"/>
          <a:stretch>
            <a:fillRect/>
          </a:stretch>
        </p:blipFill>
        <p:spPr/>
      </p:pic>
      <p:cxnSp>
        <p:nvCxnSpPr>
          <p:cNvPr id="3" name="Straight Arrow Connector 2"/>
          <p:cNvCxnSpPr/>
          <p:nvPr/>
        </p:nvCxnSpPr>
        <p:spPr>
          <a:xfrm flipV="1">
            <a:off x="1387887" y="3522295"/>
            <a:ext cx="1099833" cy="13094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1505724" y="1408696"/>
            <a:ext cx="2356785" cy="764914"/>
          </a:xfrm>
          <a:custGeom>
            <a:avLst/>
            <a:gdLst>
              <a:gd name="connsiteX0" fmla="*/ 0 w 2356785"/>
              <a:gd name="connsiteY0" fmla="*/ 764914 h 764914"/>
              <a:gd name="connsiteX1" fmla="*/ 379704 w 2356785"/>
              <a:gd name="connsiteY1" fmla="*/ 175682 h 764914"/>
              <a:gd name="connsiteX2" fmla="*/ 1296232 w 2356785"/>
              <a:gd name="connsiteY2" fmla="*/ 5460 h 764914"/>
              <a:gd name="connsiteX3" fmla="*/ 1977081 w 2356785"/>
              <a:gd name="connsiteY3" fmla="*/ 332810 h 764914"/>
              <a:gd name="connsiteX4" fmla="*/ 2356785 w 2356785"/>
              <a:gd name="connsiteY4" fmla="*/ 660161 h 76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6785" h="764914">
                <a:moveTo>
                  <a:pt x="0" y="764914"/>
                </a:moveTo>
                <a:cubicBezTo>
                  <a:pt x="81832" y="533586"/>
                  <a:pt x="163665" y="302258"/>
                  <a:pt x="379704" y="175682"/>
                </a:cubicBezTo>
                <a:cubicBezTo>
                  <a:pt x="595743" y="49106"/>
                  <a:pt x="1030003" y="-20728"/>
                  <a:pt x="1296232" y="5460"/>
                </a:cubicBezTo>
                <a:cubicBezTo>
                  <a:pt x="1562462" y="31648"/>
                  <a:pt x="1800322" y="223693"/>
                  <a:pt x="1977081" y="332810"/>
                </a:cubicBezTo>
                <a:cubicBezTo>
                  <a:pt x="2153840" y="441927"/>
                  <a:pt x="2356785" y="660161"/>
                  <a:pt x="2356785" y="660161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75936" y="4923357"/>
            <a:ext cx="1047460" cy="72017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5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Heat in Phase 5</a:t>
            </a:r>
            <a:endParaRPr lang="en-US" dirty="0"/>
          </a:p>
        </p:txBody>
      </p:sp>
      <p:pic>
        <p:nvPicPr>
          <p:cNvPr id="11" name="Content Placeholder 6" descr="plot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9" r="-229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7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MVP in Phase 5</a:t>
            </a:r>
            <a:endParaRPr lang="en-US" dirty="0"/>
          </a:p>
        </p:txBody>
      </p:sp>
      <p:pic>
        <p:nvPicPr>
          <p:cNvPr id="6" name="Content Placeholder 5" descr="plot.png"/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64" r="-3864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Heat only occurs with Negative MVP</a:t>
            </a:r>
          </a:p>
          <a:p>
            <a:r>
              <a:rPr lang="en-US" dirty="0" smtClean="0"/>
              <a:t>No signal when MVP is weak or Positive</a:t>
            </a:r>
          </a:p>
          <a:p>
            <a:pPr lvl="1"/>
            <a:r>
              <a:rPr lang="en-US" dirty="0" smtClean="0"/>
              <a:t>Good distribution of days between the three categories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447692" y="4071742"/>
            <a:ext cx="2227918" cy="99250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6597954" y="4208660"/>
            <a:ext cx="46135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597954" y="4349514"/>
            <a:ext cx="461357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059311" y="4093264"/>
            <a:ext cx="160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RMM and MVP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6597954" y="4715515"/>
            <a:ext cx="4613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6597954" y="4856369"/>
            <a:ext cx="4613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059311" y="4600119"/>
            <a:ext cx="118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RMM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60324" y="1423888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−</a:t>
            </a:r>
            <a:endParaRPr lang="en-US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6522451" y="1423888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3744261" y="1423888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7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PNA in Phase 5</a:t>
            </a:r>
            <a:endParaRPr lang="en-US" dirty="0"/>
          </a:p>
        </p:txBody>
      </p:sp>
      <p:pic>
        <p:nvPicPr>
          <p:cNvPr id="5" name="Content Placeholder 4" descr="plot.png"/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64" r="-3864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Warm signal is primarily when PNA is neutral</a:t>
            </a:r>
          </a:p>
          <a:p>
            <a:pPr lvl="1"/>
            <a:r>
              <a:rPr lang="en-US" dirty="0" smtClean="0"/>
              <a:t>Accounts for the most days</a:t>
            </a:r>
          </a:p>
          <a:p>
            <a:pPr lvl="1"/>
            <a:r>
              <a:rPr lang="en-US" dirty="0" smtClean="0"/>
              <a:t>Not enough days for Positive PNA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47692" y="4071742"/>
            <a:ext cx="2227918" cy="99250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6597954" y="4208660"/>
            <a:ext cx="46135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6597954" y="4349514"/>
            <a:ext cx="461357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059311" y="4093264"/>
            <a:ext cx="156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RMM and PNA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6597954" y="4715515"/>
            <a:ext cx="4613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6597954" y="4856369"/>
            <a:ext cx="4613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059311" y="4600119"/>
            <a:ext cx="118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RMM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0324" y="1423888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−</a:t>
            </a:r>
            <a:endParaRPr lang="en-US" sz="3600" dirty="0"/>
          </a:p>
        </p:txBody>
      </p:sp>
      <p:sp>
        <p:nvSpPr>
          <p:cNvPr id="29" name="TextBox 28"/>
          <p:cNvSpPr txBox="1"/>
          <p:nvPr/>
        </p:nvSpPr>
        <p:spPr>
          <a:xfrm>
            <a:off x="6522451" y="1423888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3744261" y="1423888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6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plot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825" b="-32825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North America with MVP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9579" y="4088422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−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358269" y="4088422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342843" y="4088422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5925235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850 Temperature anomalies </a:t>
            </a:r>
            <a:r>
              <a:rPr lang="en-US" dirty="0"/>
              <a:t>are </a:t>
            </a:r>
            <a:r>
              <a:rPr lang="en-US" dirty="0" smtClean="0"/>
              <a:t>shaded. 500</a:t>
            </a:r>
            <a:r>
              <a:rPr lang="en-US" dirty="0"/>
              <a:t>-hPa Height </a:t>
            </a:r>
            <a:r>
              <a:rPr lang="en-US" dirty="0" smtClean="0"/>
              <a:t>anomalies </a:t>
            </a:r>
            <a:r>
              <a:rPr lang="en-US" dirty="0"/>
              <a:t>are </a:t>
            </a:r>
            <a:r>
              <a:rPr lang="en-US" dirty="0" smtClean="0"/>
              <a:t>contoured.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4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</a:t>
            </a:r>
            <a:r>
              <a:rPr lang="en-US" dirty="0" smtClean="0"/>
              <a:t>Patterns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3148735"/>
          </a:xfrm>
        </p:spPr>
        <p:txBody>
          <a:bodyPr/>
          <a:lstStyle/>
          <a:p>
            <a:r>
              <a:rPr lang="en-US" dirty="0" smtClean="0"/>
              <a:t>Elongated Jet in positive MVP</a:t>
            </a:r>
          </a:p>
          <a:p>
            <a:r>
              <a:rPr lang="en-US" dirty="0" smtClean="0"/>
              <a:t>Enhanced convection near Hawaii leads to ridging </a:t>
            </a:r>
            <a:r>
              <a:rPr lang="en-US" smtClean="0"/>
              <a:t>in negative MVP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10202" y="4813593"/>
            <a:ext cx="4281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OLR anomalies are </a:t>
            </a:r>
            <a:r>
              <a:rPr lang="en-US" dirty="0" smtClean="0"/>
              <a:t>shaded.</a:t>
            </a:r>
            <a:endParaRPr lang="en-US" dirty="0"/>
          </a:p>
          <a:p>
            <a:r>
              <a:rPr lang="en-US" dirty="0"/>
              <a:t>500-hPa Height Anomalies are </a:t>
            </a:r>
            <a:r>
              <a:rPr lang="en-US" dirty="0" smtClean="0"/>
              <a:t>contoured.</a:t>
            </a:r>
            <a:endParaRPr lang="en-US" dirty="0"/>
          </a:p>
          <a:p>
            <a:r>
              <a:rPr lang="en-US" dirty="0"/>
              <a:t>Black contours show Total 200-hPa Zonal </a:t>
            </a:r>
            <a:r>
              <a:rPr lang="en-US" dirty="0" smtClean="0"/>
              <a:t>Wind.</a:t>
            </a:r>
            <a:endParaRPr lang="en-US" dirty="0"/>
          </a:p>
        </p:txBody>
      </p:sp>
      <p:pic>
        <p:nvPicPr>
          <p:cNvPr id="8" name="Content Placeholder 7" descr="plot.pn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1" r="-1981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0" y="4691260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−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485333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-56927" y="3105834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0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Cold in Phase 8</a:t>
            </a:r>
            <a:endParaRPr lang="en-US" dirty="0"/>
          </a:p>
        </p:txBody>
      </p:sp>
      <p:pic>
        <p:nvPicPr>
          <p:cNvPr id="5" name="Content Placeholder 4" descr="plot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9" r="-229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7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MVP in Phase 8</a:t>
            </a:r>
            <a:endParaRPr lang="en-US" dirty="0"/>
          </a:p>
        </p:txBody>
      </p:sp>
      <p:pic>
        <p:nvPicPr>
          <p:cNvPr id="6" name="Content Placeholder 5" descr="plot.png"/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64" r="-3864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 smtClean="0"/>
              <a:t>Cold only occurs with Positive MVP</a:t>
            </a:r>
          </a:p>
          <a:p>
            <a:r>
              <a:rPr lang="en-US" dirty="0" smtClean="0"/>
              <a:t>No signal when MVP is weak or negative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47692" y="4071742"/>
            <a:ext cx="2227918" cy="99250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6597954" y="4208660"/>
            <a:ext cx="46135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597954" y="4349514"/>
            <a:ext cx="461357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059311" y="4093264"/>
            <a:ext cx="160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RMM and MVP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6597954" y="4715515"/>
            <a:ext cx="4613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6597954" y="4856369"/>
            <a:ext cx="4613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059311" y="4600119"/>
            <a:ext cx="118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RMM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60324" y="1423888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−</a:t>
            </a:r>
            <a:endParaRPr lang="en-US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6522451" y="1423888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3744261" y="1423888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90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PNA in Phase 8</a:t>
            </a:r>
            <a:endParaRPr lang="en-US" dirty="0"/>
          </a:p>
        </p:txBody>
      </p:sp>
      <p:pic>
        <p:nvPicPr>
          <p:cNvPr id="5" name="Content Placeholder 4" descr="plot.png"/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64" r="-3864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>
          <a:xfrm>
            <a:off x="152400" y="4189660"/>
            <a:ext cx="6295292" cy="2058740"/>
          </a:xfrm>
        </p:spPr>
        <p:txBody>
          <a:bodyPr/>
          <a:lstStyle/>
          <a:p>
            <a:r>
              <a:rPr lang="en-US" dirty="0" smtClean="0"/>
              <a:t>Cold occurs when PNA is Positive or Neutral</a:t>
            </a:r>
          </a:p>
          <a:p>
            <a:r>
              <a:rPr lang="en-US" dirty="0" smtClean="0"/>
              <a:t>Not enough days to see a signal for Negative PNA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447692" y="4071742"/>
            <a:ext cx="2227918" cy="99250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6597954" y="4208660"/>
            <a:ext cx="46135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597954" y="4349514"/>
            <a:ext cx="461357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059311" y="4093264"/>
            <a:ext cx="156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RMM and PNA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6597954" y="4715515"/>
            <a:ext cx="4613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6597954" y="4856369"/>
            <a:ext cx="4613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059311" y="4600119"/>
            <a:ext cx="118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RMM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60324" y="1423888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−</a:t>
            </a:r>
            <a:endParaRPr lang="en-US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6522451" y="1423888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3744261" y="1423888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lot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825" b="-32825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North America with MVP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9579" y="4088422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−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358269" y="4088422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342843" y="4088422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5925235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850 Temperature anomalies </a:t>
            </a:r>
            <a:r>
              <a:rPr lang="en-US" dirty="0"/>
              <a:t>are </a:t>
            </a:r>
            <a:r>
              <a:rPr lang="en-US" dirty="0" smtClean="0"/>
              <a:t>shaded. 500</a:t>
            </a:r>
            <a:r>
              <a:rPr lang="en-US" dirty="0"/>
              <a:t>-hPa Height </a:t>
            </a:r>
            <a:r>
              <a:rPr lang="en-US" dirty="0" smtClean="0"/>
              <a:t>anomalies </a:t>
            </a:r>
            <a:r>
              <a:rPr lang="en-US" dirty="0"/>
              <a:t>are </a:t>
            </a:r>
            <a:r>
              <a:rPr lang="en-US" dirty="0" smtClean="0"/>
              <a:t>contoured.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Consider El Niño/La Niña</a:t>
            </a:r>
            <a:endParaRPr lang="en-US" dirty="0"/>
          </a:p>
        </p:txBody>
      </p:sp>
      <p:pic>
        <p:nvPicPr>
          <p:cNvPr id="7" name="Content Placeholder 6" descr="ElNino-Winter-Pattern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92" r="-13292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LaNina-Winter-Pattern.jpg"/>
          <p:cNvPicPr>
            <a:picLocks noGrp="1" noChangeAspect="1"/>
          </p:cNvPicPr>
          <p:nvPr>
            <p:ph sz="half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07" r="-15607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5703946" y="1435443"/>
            <a:ext cx="2288772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 cmpd="sng">
            <a:solidFill>
              <a:schemeClr val="accent1"/>
            </a:solidFill>
          </a:ln>
        </p:spPr>
        <p:txBody>
          <a:bodyPr wrap="square" tIns="137160" bIns="137160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Ocean Anomalies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Line Callout 1 11"/>
          <p:cNvSpPr/>
          <p:nvPr/>
        </p:nvSpPr>
        <p:spPr>
          <a:xfrm>
            <a:off x="5703946" y="2580150"/>
            <a:ext cx="2288772" cy="690619"/>
          </a:xfrm>
          <a:prstGeom prst="borderCallout1">
            <a:avLst>
              <a:gd name="adj1" fmla="val -2274"/>
              <a:gd name="adj2" fmla="val 50684"/>
              <a:gd name="adj3" fmla="val -82977"/>
              <a:gd name="adj4" fmla="val 51120"/>
            </a:avLst>
          </a:prstGeom>
          <a:solidFill>
            <a:schemeClr val="bg2">
              <a:lumMod val="75000"/>
            </a:schemeClr>
          </a:solidFill>
          <a:ln w="38100" cmpd="sng">
            <a:solidFill>
              <a:schemeClr val="accent1"/>
            </a:solidFill>
            <a:headEnd type="arrow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Convection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Line Callout 1 13"/>
          <p:cNvSpPr/>
          <p:nvPr/>
        </p:nvSpPr>
        <p:spPr>
          <a:xfrm>
            <a:off x="5703946" y="3752115"/>
            <a:ext cx="2288772" cy="690619"/>
          </a:xfrm>
          <a:prstGeom prst="borderCallout1">
            <a:avLst>
              <a:gd name="adj1" fmla="val -2274"/>
              <a:gd name="adj2" fmla="val 50684"/>
              <a:gd name="adj3" fmla="val -69842"/>
              <a:gd name="adj4" fmla="val 51348"/>
            </a:avLst>
          </a:prstGeom>
          <a:solidFill>
            <a:schemeClr val="bg2">
              <a:lumMod val="75000"/>
            </a:schemeClr>
          </a:solidFill>
          <a:ln w="38100" cmpd="sng">
            <a:solidFill>
              <a:schemeClr val="accent1"/>
            </a:solidFill>
            <a:headEnd type="arrow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Divergent Circulations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Line Callout 1 14"/>
          <p:cNvSpPr/>
          <p:nvPr/>
        </p:nvSpPr>
        <p:spPr>
          <a:xfrm>
            <a:off x="5703946" y="4967873"/>
            <a:ext cx="2288772" cy="690619"/>
          </a:xfrm>
          <a:prstGeom prst="borderCallout1">
            <a:avLst>
              <a:gd name="adj1" fmla="val -2274"/>
              <a:gd name="adj2" fmla="val 50684"/>
              <a:gd name="adj3" fmla="val -74682"/>
              <a:gd name="adj4" fmla="val 50724"/>
            </a:avLst>
          </a:prstGeom>
          <a:solidFill>
            <a:schemeClr val="bg2">
              <a:lumMod val="75000"/>
            </a:schemeClr>
          </a:solidFill>
          <a:ln w="38100" cmpd="sng">
            <a:solidFill>
              <a:schemeClr val="accent1"/>
            </a:solidFill>
            <a:headEnd type="arrow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Mid-latitude Weather Patterns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MJO Background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/>
                </a:solidFill>
              </a:rPr>
              <a:t>MultiVariate</a:t>
            </a:r>
            <a:r>
              <a:rPr lang="en-US" sz="1200" dirty="0" smtClean="0">
                <a:solidFill>
                  <a:schemeClr val="bg2"/>
                </a:solidFill>
              </a:rPr>
              <a:t> PNA (MVP)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0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Patterns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3148735"/>
          </a:xfrm>
        </p:spPr>
        <p:txBody>
          <a:bodyPr/>
          <a:lstStyle/>
          <a:p>
            <a:r>
              <a:rPr lang="en-US" dirty="0" smtClean="0"/>
              <a:t>Suppressed convection and </a:t>
            </a:r>
            <a:r>
              <a:rPr lang="en-US" dirty="0" err="1" smtClean="0"/>
              <a:t>troughing</a:t>
            </a:r>
            <a:r>
              <a:rPr lang="en-US" dirty="0" smtClean="0"/>
              <a:t> in positive MVP</a:t>
            </a:r>
          </a:p>
          <a:p>
            <a:r>
              <a:rPr lang="en-US" dirty="0" smtClean="0"/>
              <a:t>Unusual convective pattern near Maritime Continent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10202" y="4813593"/>
            <a:ext cx="4281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OLR anomalies are </a:t>
            </a:r>
            <a:r>
              <a:rPr lang="en-US" dirty="0" smtClean="0"/>
              <a:t>shaded.</a:t>
            </a:r>
            <a:endParaRPr lang="en-US" dirty="0"/>
          </a:p>
          <a:p>
            <a:r>
              <a:rPr lang="en-US" dirty="0"/>
              <a:t>500-hPa Height Anomalies are </a:t>
            </a:r>
            <a:r>
              <a:rPr lang="en-US" dirty="0" smtClean="0"/>
              <a:t>contoured.</a:t>
            </a:r>
            <a:endParaRPr lang="en-US" dirty="0"/>
          </a:p>
          <a:p>
            <a:r>
              <a:rPr lang="en-US" dirty="0"/>
              <a:t>Black contours show Total 200-hPa Zonal </a:t>
            </a:r>
            <a:r>
              <a:rPr lang="en-US" dirty="0" smtClean="0"/>
              <a:t>Wind.</a:t>
            </a:r>
            <a:endParaRPr lang="en-US" dirty="0"/>
          </a:p>
        </p:txBody>
      </p:sp>
      <p:pic>
        <p:nvPicPr>
          <p:cNvPr id="11" name="Content Placeholder 10" descr="plot.pn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1" r="-1981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0" y="4691260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−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485333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-56927" y="3105834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Mar-2012 and Dec-2000 both had active MJOs</a:t>
            </a:r>
          </a:p>
          <a:p>
            <a:r>
              <a:rPr lang="en-US" dirty="0" smtClean="0"/>
              <a:t>United States temperature anomalies were very different</a:t>
            </a:r>
          </a:p>
          <a:p>
            <a:r>
              <a:rPr lang="en-US" dirty="0" smtClean="0"/>
              <a:t>MVP identifies the stronger warm signal in Mar-2012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Tale of Two MJOs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63B86"/>
                </a:solidFill>
              </a:rPr>
              <a:t>MJO Background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263B86"/>
                </a:solidFill>
              </a:rPr>
              <a:t>MultiVariate</a:t>
            </a:r>
            <a:r>
              <a:rPr lang="en-US" sz="1200" dirty="0" smtClean="0">
                <a:solidFill>
                  <a:srgbClr val="263B86"/>
                </a:solidFill>
              </a:rPr>
              <a:t> PNA (MVP)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Tale of Two MJOs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2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OLR Hovmöller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2012</a:t>
            </a:r>
            <a:endParaRPr lang="en-US" dirty="0"/>
          </a:p>
        </p:txBody>
      </p:sp>
      <p:pic>
        <p:nvPicPr>
          <p:cNvPr id="7" name="Content Placeholder 6" descr="hov.simple.wide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61" r="-9561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December 2000</a:t>
            </a:r>
            <a:endParaRPr lang="en-US" dirty="0"/>
          </a:p>
        </p:txBody>
      </p:sp>
      <p:pic>
        <p:nvPicPr>
          <p:cNvPr id="8" name="Content Placeholder 7" descr="hov.simple.wide.pn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88" r="-9788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63B86"/>
                </a:solidFill>
              </a:rPr>
              <a:t>MJO Background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263B86"/>
                </a:solidFill>
              </a:rPr>
              <a:t>MultiVariate</a:t>
            </a:r>
            <a:r>
              <a:rPr lang="en-US" sz="1200" dirty="0" smtClean="0">
                <a:solidFill>
                  <a:srgbClr val="263B86"/>
                </a:solidFill>
              </a:rPr>
              <a:t> PNA (MVP)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Tale of Two MJOs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9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Wheeler–Hendon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2012</a:t>
            </a:r>
            <a:endParaRPr lang="en-US" dirty="0"/>
          </a:p>
        </p:txBody>
      </p:sp>
      <p:pic>
        <p:nvPicPr>
          <p:cNvPr id="13" name="Content Placeholder 12" descr="plot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76" b="-8676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December 2000</a:t>
            </a:r>
            <a:endParaRPr lang="en-US" dirty="0"/>
          </a:p>
        </p:txBody>
      </p:sp>
      <p:pic>
        <p:nvPicPr>
          <p:cNvPr id="16" name="Content Placeholder 15" descr="plot.pn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76" b="-8676"/>
          <a:stretch>
            <a:fillRect/>
          </a:stretch>
        </p:blipFill>
        <p:spPr/>
      </p:pic>
      <p:sp>
        <p:nvSpPr>
          <p:cNvPr id="14" name="TextBox 13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63B86"/>
                </a:solidFill>
              </a:rPr>
              <a:t>MJO Background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263B86"/>
                </a:solidFill>
              </a:rPr>
              <a:t>MultiVariate</a:t>
            </a:r>
            <a:r>
              <a:rPr lang="en-US" sz="1200" dirty="0" smtClean="0">
                <a:solidFill>
                  <a:srgbClr val="263B86"/>
                </a:solidFill>
              </a:rPr>
              <a:t> PNA (MVP)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Tale of Two MJOs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5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Week-2 based on RMM only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2012</a:t>
            </a:r>
            <a:endParaRPr lang="en-US" dirty="0"/>
          </a:p>
        </p:txBody>
      </p:sp>
      <p:pic>
        <p:nvPicPr>
          <p:cNvPr id="7" name="Content Placeholder 6" descr="plot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82" r="-5382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December 2000</a:t>
            </a:r>
            <a:endParaRPr lang="en-US" dirty="0"/>
          </a:p>
        </p:txBody>
      </p:sp>
      <p:pic>
        <p:nvPicPr>
          <p:cNvPr id="8" name="Content Placeholder 7" descr="plot.png"/>
          <p:cNvPicPr>
            <a:picLocks noGrp="1" noChangeAspect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82" r="-5382"/>
          <a:stretch>
            <a:fillRect/>
          </a:stretch>
        </p:blipFill>
        <p:spPr/>
      </p:pic>
      <p:pic>
        <p:nvPicPr>
          <p:cNvPr id="9" name="Content Placeholder 6" descr="plot.png"/>
          <p:cNvPicPr>
            <a:picLocks noGrp="1" noChangeAspect="1"/>
          </p:cNvPicPr>
          <p:nvPr>
            <p:ph sz="half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00" r="-4600"/>
          <a:stretch>
            <a:fillRect/>
          </a:stretch>
        </p:blipFill>
        <p:spPr/>
      </p:pic>
      <p:pic>
        <p:nvPicPr>
          <p:cNvPr id="10" name="Content Placeholder 11" descr="plot.png"/>
          <p:cNvPicPr>
            <a:picLocks noGrp="1" noChangeAspect="1"/>
          </p:cNvPicPr>
          <p:nvPr>
            <p:ph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00" r="-4600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3872089" y="2232341"/>
            <a:ext cx="14088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“Forecasted”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29611" y="4851132"/>
            <a:ext cx="10847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63B86"/>
                </a:solidFill>
              </a:rPr>
              <a:t>MJO Background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263B86"/>
                </a:solidFill>
              </a:rPr>
              <a:t>MultiVariate</a:t>
            </a:r>
            <a:r>
              <a:rPr lang="en-US" sz="1200" dirty="0" smtClean="0">
                <a:solidFill>
                  <a:srgbClr val="263B86"/>
                </a:solidFill>
              </a:rPr>
              <a:t> PNA (MVP)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Tale of Two MJOs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9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Week-2 based on RMM </a:t>
            </a:r>
            <a:r>
              <a:rPr lang="en-US" i="1" dirty="0" smtClean="0"/>
              <a:t>and </a:t>
            </a:r>
            <a:r>
              <a:rPr lang="en-US" dirty="0" smtClean="0"/>
              <a:t>MVP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2012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December 2000</a:t>
            </a:r>
            <a:endParaRPr lang="en-US" dirty="0"/>
          </a:p>
        </p:txBody>
      </p:sp>
      <p:pic>
        <p:nvPicPr>
          <p:cNvPr id="13" name="Content Placeholder 10" descr="djf_mvp.png"/>
          <p:cNvPicPr>
            <a:picLocks noGrp="1" noChangeAspect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76" b="-9776"/>
          <a:stretch>
            <a:fillRect/>
          </a:stretch>
        </p:blipFill>
        <p:spPr/>
      </p:pic>
      <p:pic>
        <p:nvPicPr>
          <p:cNvPr id="14" name="Content Placeholder 6" descr="djf_mvp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76" b="-9776"/>
          <a:stretch>
            <a:fillRect/>
          </a:stretch>
        </p:blipFill>
        <p:spPr/>
      </p:pic>
      <p:pic>
        <p:nvPicPr>
          <p:cNvPr id="15" name="Content Placeholder 9" descr="plot.png"/>
          <p:cNvPicPr>
            <a:picLocks noGrp="1" noChangeAspect="1"/>
          </p:cNvPicPr>
          <p:nvPr>
            <p:ph sz="half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82" r="-5382"/>
          <a:stretch>
            <a:fillRect/>
          </a:stretch>
        </p:blipFill>
        <p:spPr/>
      </p:pic>
      <p:pic>
        <p:nvPicPr>
          <p:cNvPr id="16" name="Content Placeholder 6" descr="plot.png"/>
          <p:cNvPicPr>
            <a:picLocks noGrp="1" noChangeAspect="1"/>
          </p:cNvPicPr>
          <p:nvPr>
            <p:ph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82" r="-5382"/>
          <a:stretch>
            <a:fillRect/>
          </a:stretch>
        </p:blipFill>
        <p:spPr/>
      </p:pic>
      <p:sp>
        <p:nvSpPr>
          <p:cNvPr id="17" name="TextBox 16"/>
          <p:cNvSpPr txBox="1"/>
          <p:nvPr/>
        </p:nvSpPr>
        <p:spPr>
          <a:xfrm>
            <a:off x="3867589" y="4842431"/>
            <a:ext cx="14088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“Forecasted”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63B86"/>
                </a:solidFill>
              </a:rPr>
              <a:t>MJO Background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263B86"/>
                </a:solidFill>
              </a:rPr>
              <a:t>MultiVariate</a:t>
            </a:r>
            <a:r>
              <a:rPr lang="en-US" sz="1200" dirty="0" smtClean="0">
                <a:solidFill>
                  <a:srgbClr val="263B86"/>
                </a:solidFill>
              </a:rPr>
              <a:t> PNA (MVP)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Tale of Two MJOs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9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Week-2 based on RMM </a:t>
            </a:r>
            <a:r>
              <a:rPr lang="en-US" i="1" dirty="0"/>
              <a:t>and </a:t>
            </a:r>
            <a:r>
              <a:rPr lang="en-US" dirty="0"/>
              <a:t>MVP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2012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December 2000</a:t>
            </a:r>
            <a:endParaRPr lang="en-US" dirty="0"/>
          </a:p>
        </p:txBody>
      </p:sp>
      <p:pic>
        <p:nvPicPr>
          <p:cNvPr id="9" name="Content Placeholder 6" descr="plot.png"/>
          <p:cNvPicPr>
            <a:picLocks noGrp="1" noChangeAspect="1"/>
          </p:cNvPicPr>
          <p:nvPr>
            <p:ph sz="half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00" r="-4600"/>
          <a:stretch>
            <a:fillRect/>
          </a:stretch>
        </p:blipFill>
        <p:spPr/>
      </p:pic>
      <p:pic>
        <p:nvPicPr>
          <p:cNvPr id="10" name="Content Placeholder 11" descr="plot.png"/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00" r="-4600"/>
          <a:stretch>
            <a:fillRect/>
          </a:stretch>
        </p:blipFill>
        <p:spPr/>
      </p:pic>
      <p:pic>
        <p:nvPicPr>
          <p:cNvPr id="11" name="Content Placeholder 9" descr="plot.png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82" r="-5382"/>
          <a:stretch>
            <a:fillRect/>
          </a:stretch>
        </p:blipFill>
        <p:spPr/>
      </p:pic>
      <p:pic>
        <p:nvPicPr>
          <p:cNvPr id="12" name="Content Placeholder 6" descr="plot.png"/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82" r="-5382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3872089" y="2232341"/>
            <a:ext cx="14088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“Forecasted”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29611" y="4851132"/>
            <a:ext cx="10847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63B86"/>
                </a:solidFill>
              </a:rPr>
              <a:t>MJO Background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263B86"/>
                </a:solidFill>
              </a:rPr>
              <a:t>MultiVariate</a:t>
            </a:r>
            <a:r>
              <a:rPr lang="en-US" sz="1200" dirty="0" smtClean="0">
                <a:solidFill>
                  <a:srgbClr val="263B86"/>
                </a:solidFill>
              </a:rPr>
              <a:t> PNA (MVP)</a:t>
            </a:r>
            <a:endParaRPr lang="en-US" sz="1200" dirty="0">
              <a:solidFill>
                <a:srgbClr val="263B8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Tale of Two MJOs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8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Wheeler–Hendon RMM</a:t>
            </a:r>
          </a:p>
          <a:p>
            <a:pPr lvl="1"/>
            <a:r>
              <a:rPr lang="en-US" dirty="0" smtClean="0"/>
              <a:t>Easy way to track the MJO</a:t>
            </a:r>
          </a:p>
          <a:p>
            <a:pPr lvl="1"/>
            <a:r>
              <a:rPr lang="en-US" dirty="0" smtClean="0"/>
              <a:t>Dominated by winds</a:t>
            </a:r>
          </a:p>
          <a:p>
            <a:pPr lvl="1"/>
            <a:r>
              <a:rPr lang="en-US" dirty="0" smtClean="0"/>
              <a:t>(Over?)simplifies tropical variability</a:t>
            </a:r>
          </a:p>
          <a:p>
            <a:r>
              <a:rPr lang="en-US" dirty="0" err="1" smtClean="0"/>
              <a:t>MultiVariate</a:t>
            </a:r>
            <a:r>
              <a:rPr lang="en-US" dirty="0" smtClean="0"/>
              <a:t> PNA (MVP) Index</a:t>
            </a:r>
          </a:p>
          <a:p>
            <a:pPr lvl="1"/>
            <a:r>
              <a:rPr lang="en-US" dirty="0"/>
              <a:t>Combines tropics and extratropics by using OLR </a:t>
            </a:r>
            <a:r>
              <a:rPr lang="en-US" i="1" dirty="0"/>
              <a:t>and </a:t>
            </a:r>
            <a:r>
              <a:rPr lang="en-US" dirty="0"/>
              <a:t>streamfunction</a:t>
            </a:r>
          </a:p>
          <a:p>
            <a:pPr lvl="1"/>
            <a:r>
              <a:rPr lang="en-US" dirty="0"/>
              <a:t>Stronger MWE temperature signals than conventional PNA</a:t>
            </a:r>
          </a:p>
          <a:p>
            <a:pPr lvl="1"/>
            <a:r>
              <a:rPr lang="en-US" dirty="0"/>
              <a:t>Combining the MVP with the </a:t>
            </a:r>
            <a:r>
              <a:rPr lang="en-US" dirty="0" smtClean="0"/>
              <a:t>RMM provides </a:t>
            </a:r>
            <a:r>
              <a:rPr lang="en-US" dirty="0"/>
              <a:t>even more value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MJO Summary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/>
                </a:solidFill>
              </a:rPr>
              <a:t>MultiVariate</a:t>
            </a:r>
            <a:r>
              <a:rPr lang="en-US" sz="1200" dirty="0" smtClean="0">
                <a:solidFill>
                  <a:schemeClr val="bg2"/>
                </a:solidFill>
              </a:rPr>
              <a:t> PNA (MVP)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5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Combinations of the RMM and other indices</a:t>
            </a:r>
          </a:p>
          <a:p>
            <a:pPr lvl="1"/>
            <a:r>
              <a:rPr lang="en-US" dirty="0" smtClean="0"/>
              <a:t>Esp. AO/NAO</a:t>
            </a:r>
          </a:p>
          <a:p>
            <a:r>
              <a:rPr lang="en-US" dirty="0" smtClean="0"/>
              <a:t>Regional MJO Indices</a:t>
            </a:r>
          </a:p>
          <a:p>
            <a:pPr lvl="1"/>
            <a:r>
              <a:rPr lang="en-US" dirty="0" smtClean="0"/>
              <a:t>Esp. Eastern Pacific</a:t>
            </a:r>
          </a:p>
          <a:p>
            <a:r>
              <a:rPr lang="en-US" dirty="0" smtClean="0"/>
              <a:t>Other alternatives to RMM</a:t>
            </a:r>
          </a:p>
          <a:p>
            <a:pPr lvl="1"/>
            <a:r>
              <a:rPr lang="en-US" dirty="0" smtClean="0"/>
              <a:t>Fourier filtering for tropical waves</a:t>
            </a:r>
          </a:p>
          <a:p>
            <a:pPr lvl="1"/>
            <a:r>
              <a:rPr lang="en-US" dirty="0" smtClean="0"/>
              <a:t>Focus on convection or winds/</a:t>
            </a:r>
            <a:r>
              <a:rPr lang="en-US" dirty="0"/>
              <a:t>v</a:t>
            </a:r>
            <a:r>
              <a:rPr lang="en-US" dirty="0" smtClean="0"/>
              <a:t>elocity potential?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Road Forward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/>
                </a:solidFill>
              </a:rPr>
              <a:t>MultiVariate</a:t>
            </a:r>
            <a:r>
              <a:rPr lang="en-US" sz="1200" dirty="0" smtClean="0">
                <a:solidFill>
                  <a:schemeClr val="bg2"/>
                </a:solidFill>
              </a:rPr>
              <a:t> PNA (MVP)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8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Tropical Variability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ENSO creates longitudes of enhanced or suppressed convection</a:t>
            </a:r>
          </a:p>
          <a:p>
            <a:endParaRPr lang="en-US" dirty="0"/>
          </a:p>
          <a:p>
            <a:r>
              <a:rPr lang="en-US" dirty="0"/>
              <a:t>Madden–Julian Oscillation (MJO) </a:t>
            </a:r>
            <a:r>
              <a:rPr lang="en-US" dirty="0" smtClean="0"/>
              <a:t>and tropical waves modulate </a:t>
            </a:r>
            <a:r>
              <a:rPr lang="en-US" dirty="0"/>
              <a:t>and move those </a:t>
            </a:r>
            <a:r>
              <a:rPr lang="en-US" dirty="0" smtClean="0"/>
              <a:t>patterns</a:t>
            </a:r>
          </a:p>
          <a:p>
            <a:endParaRPr lang="en-US" dirty="0"/>
          </a:p>
          <a:p>
            <a:r>
              <a:rPr lang="en-US" dirty="0" smtClean="0"/>
              <a:t>Those movements change the temperature response over the U.S.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2" descr="hov.simple.wide.pn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32" r="-4932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3374977" y="5043678"/>
            <a:ext cx="594021" cy="2769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/>
              <a:t>MJO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108598" y="3838886"/>
            <a:ext cx="2266379" cy="1094073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77966" y="3187973"/>
            <a:ext cx="594021" cy="2769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/>
              <a:t>ER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563587" y="2963163"/>
            <a:ext cx="1214694" cy="547794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727550" y="3187973"/>
            <a:ext cx="1158667" cy="620129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505519" y="3510957"/>
            <a:ext cx="572448" cy="470831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9926" y="2364935"/>
            <a:ext cx="779543" cy="2769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/>
              <a:t>Kelvin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63587" y="2071257"/>
            <a:ext cx="1605456" cy="43217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MJO Background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/>
                </a:solidFill>
              </a:rPr>
              <a:t>MultiVariate</a:t>
            </a:r>
            <a:r>
              <a:rPr lang="en-US" sz="1200" dirty="0" smtClean="0">
                <a:solidFill>
                  <a:schemeClr val="bg2"/>
                </a:solidFill>
              </a:rPr>
              <a:t> PNA (MVP)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Real-time Multivariate MJO (RMM) Index</a:t>
            </a:r>
            <a:endParaRPr lang="en-US" sz="2800" dirty="0">
              <a:solidFill>
                <a:srgbClr val="6BB1C9"/>
              </a:solidFill>
            </a:endParaRPr>
          </a:p>
        </p:txBody>
      </p:sp>
      <p:pic>
        <p:nvPicPr>
          <p:cNvPr id="6" name="Content Placeholder 5" descr="i1520-0442-22-11-3006-f10.jpe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3" r="-1353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Wheeler and Hendon (2004)</a:t>
            </a:r>
          </a:p>
          <a:p>
            <a:r>
              <a:rPr lang="en-US" dirty="0" smtClean="0"/>
              <a:t>Based on extended EOFs:</a:t>
            </a:r>
          </a:p>
          <a:p>
            <a:pPr lvl="1"/>
            <a:r>
              <a:rPr lang="en-US" dirty="0" smtClean="0"/>
              <a:t>Outgoing longwave radiation (OLR)</a:t>
            </a:r>
          </a:p>
          <a:p>
            <a:pPr lvl="1"/>
            <a:r>
              <a:rPr lang="en-US" dirty="0" smtClean="0"/>
              <a:t>850 hPa zonal wind</a:t>
            </a:r>
          </a:p>
          <a:p>
            <a:pPr lvl="1"/>
            <a:r>
              <a:rPr lang="en-US" dirty="0" smtClean="0"/>
              <a:t>200 hPa zonal wind</a:t>
            </a:r>
          </a:p>
          <a:p>
            <a:r>
              <a:rPr lang="en-US" dirty="0" smtClean="0"/>
              <a:t>Averaged 15°S–15°N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5088" y="1922242"/>
            <a:ext cx="3477981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55088" y="4736954"/>
            <a:ext cx="3477981" cy="1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MJO Background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/>
                </a:solidFill>
              </a:rPr>
              <a:t>MultiVariate</a:t>
            </a:r>
            <a:r>
              <a:rPr lang="en-US" sz="1200" dirty="0" smtClean="0">
                <a:solidFill>
                  <a:schemeClr val="bg2"/>
                </a:solidFill>
              </a:rPr>
              <a:t> PNA (MVP)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6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RMM Phase Space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Illustrates phase and amplitude</a:t>
            </a:r>
          </a:p>
          <a:p>
            <a:r>
              <a:rPr lang="en-US" dirty="0" smtClean="0"/>
              <a:t>Moves counter-clockwise at ≈6 days per phase</a:t>
            </a:r>
          </a:p>
          <a:p>
            <a:r>
              <a:rPr lang="en-US" dirty="0" smtClean="0"/>
              <a:t>Used </a:t>
            </a:r>
            <a:r>
              <a:rPr lang="en-US" dirty="0"/>
              <a:t>with observations, forecasts, and climate models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8" descr="rmm_anim.gif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013" b="-10013"/>
          <a:stretch>
            <a:fillRect/>
          </a:stretch>
        </p:blipFill>
        <p:spPr>
          <a:xfrm>
            <a:off x="152400" y="877619"/>
            <a:ext cx="4343400" cy="5416550"/>
          </a:xfrm>
        </p:spPr>
      </p:pic>
      <p:pic>
        <p:nvPicPr>
          <p:cNvPr id="9" name="Content Placeholder 3" descr="plot08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77" b="-4877"/>
          <a:stretch>
            <a:fillRect/>
          </a:stretch>
        </p:blipFill>
        <p:spPr bwMode="auto">
          <a:xfrm>
            <a:off x="152400" y="1100883"/>
            <a:ext cx="4343400" cy="49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MJO Background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/>
                </a:solidFill>
              </a:rPr>
              <a:t>MultiVariate</a:t>
            </a:r>
            <a:r>
              <a:rPr lang="en-US" sz="1200" dirty="0" smtClean="0">
                <a:solidFill>
                  <a:schemeClr val="bg2"/>
                </a:solidFill>
              </a:rPr>
              <a:t> PNA (MVP)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7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RMM Composite</a:t>
            </a:r>
            <a:endParaRPr lang="en-US" dirty="0"/>
          </a:p>
        </p:txBody>
      </p:sp>
      <p:pic>
        <p:nvPicPr>
          <p:cNvPr id="7" name="Content Placeholder 6" descr="rmm composite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5" r="-495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MJO Background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/>
                </a:solidFill>
              </a:rPr>
              <a:t>MultiVariate</a:t>
            </a:r>
            <a:r>
              <a:rPr lang="en-US" sz="1200" dirty="0" smtClean="0">
                <a:solidFill>
                  <a:schemeClr val="bg2"/>
                </a:solidFill>
              </a:rPr>
              <a:t> PNA (MVP)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6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Contribution to RMM Amplitude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04875556"/>
              </p:ext>
            </p:extLst>
          </p:nvPr>
        </p:nvGraphicFramePr>
        <p:xfrm>
          <a:off x="3267075" y="831850"/>
          <a:ext cx="5724525" cy="541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RMM is dominated by winds</a:t>
            </a:r>
          </a:p>
          <a:p>
            <a:pPr lvl="1"/>
            <a:r>
              <a:rPr lang="en-US" dirty="0" smtClean="0"/>
              <a:t>Esp. 200-hPa zonal wind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67075" y="5798458"/>
            <a:ext cx="58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Average for 2002–2012		 Data </a:t>
            </a:r>
            <a:r>
              <a:rPr lang="en-US" dirty="0">
                <a:latin typeface="Calibri"/>
                <a:cs typeface="Calibri"/>
              </a:rPr>
              <a:t>c</a:t>
            </a:r>
            <a:r>
              <a:rPr lang="en-US" dirty="0" smtClean="0">
                <a:latin typeface="Calibri"/>
                <a:cs typeface="Calibri"/>
              </a:rPr>
              <a:t>ourtesy </a:t>
            </a:r>
            <a:r>
              <a:rPr lang="en-US" dirty="0">
                <a:latin typeface="Calibri"/>
                <a:cs typeface="Calibri"/>
              </a:rPr>
              <a:t>of M. </a:t>
            </a:r>
            <a:r>
              <a:rPr lang="en-US" dirty="0" smtClean="0">
                <a:latin typeface="Calibri"/>
                <a:cs typeface="Calibri"/>
              </a:rPr>
              <a:t>Wheeler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MJO Background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/>
                </a:solidFill>
              </a:rPr>
              <a:t>MultiVariate</a:t>
            </a:r>
            <a:r>
              <a:rPr lang="en-US" sz="1200" dirty="0" smtClean="0">
                <a:solidFill>
                  <a:schemeClr val="bg2"/>
                </a:solidFill>
              </a:rPr>
              <a:t> PNA (MVP)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7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MJO and </a:t>
            </a:r>
            <a:r>
              <a:rPr lang="en-US" dirty="0" err="1" smtClean="0"/>
              <a:t>MidWest</a:t>
            </a:r>
            <a:r>
              <a:rPr lang="en-US" dirty="0" smtClean="0"/>
              <a:t>-East</a:t>
            </a:r>
            <a:endParaRPr lang="en-US" dirty="0"/>
          </a:p>
        </p:txBody>
      </p:sp>
      <p:pic>
        <p:nvPicPr>
          <p:cNvPr id="13" name="Content Placeholder 12" descr="plot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36" r="-3636"/>
          <a:stretch>
            <a:fillRect/>
          </a:stretch>
        </p:blipFill>
        <p:spPr/>
      </p:pic>
      <p:sp>
        <p:nvSpPr>
          <p:cNvPr id="3" name="Oval 2"/>
          <p:cNvSpPr/>
          <p:nvPr/>
        </p:nvSpPr>
        <p:spPr>
          <a:xfrm>
            <a:off x="3430432" y="3037815"/>
            <a:ext cx="1060553" cy="128321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92157" y="4823897"/>
            <a:ext cx="1418791" cy="128321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MJO Background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/>
                </a:solidFill>
              </a:rPr>
              <a:t>MultiVariate</a:t>
            </a:r>
            <a:r>
              <a:rPr lang="en-US" sz="1200" dirty="0" smtClean="0">
                <a:solidFill>
                  <a:schemeClr val="bg2"/>
                </a:solidFill>
              </a:rPr>
              <a:t> PNA (MVP)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8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Key Problem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Can we distinguish MJO events that affect U.S. Temperatures from those that don’t?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59728" y="6326222"/>
            <a:ext cx="1244226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MJO Background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3885" y="6326290"/>
            <a:ext cx="1699128" cy="276999"/>
          </a:xfrm>
          <a:prstGeom prst="rect">
            <a:avLst/>
          </a:prstGeom>
          <a:solidFill>
            <a:srgbClr val="263B86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MultiVariate</a:t>
            </a:r>
            <a:r>
              <a:rPr lang="en-US" sz="1200" dirty="0" smtClean="0">
                <a:solidFill>
                  <a:srgbClr val="FFFFFF"/>
                </a:solidFill>
              </a:rPr>
              <a:t> PNA (MVP)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3013" y="6326290"/>
            <a:ext cx="1287532" cy="276999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Tale of Two MJOs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7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CS White">
  <a:themeElements>
    <a:clrScheme name="Custom 7">
      <a:dk1>
        <a:srgbClr val="FFFFFF"/>
      </a:dk1>
      <a:lt1>
        <a:srgbClr val="000000"/>
      </a:lt1>
      <a:dk2>
        <a:srgbClr val="263B86"/>
      </a:dk2>
      <a:lt2>
        <a:srgbClr val="FCB35B"/>
      </a:lt2>
      <a:accent1>
        <a:srgbClr val="779FFF"/>
      </a:accent1>
      <a:accent2>
        <a:srgbClr val="A9FF60"/>
      </a:accent2>
      <a:accent3>
        <a:srgbClr val="FFFFB7"/>
      </a:accent3>
      <a:accent4>
        <a:srgbClr val="FF6C60"/>
      </a:accent4>
      <a:accent5>
        <a:srgbClr val="9CFFEF"/>
      </a:accent5>
      <a:accent6>
        <a:srgbClr val="FF72FE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CICS White.thmx</Template>
  <TotalTime>75</TotalTime>
  <Words>964</Words>
  <Application>Microsoft Macintosh PowerPoint</Application>
  <PresentationFormat>On-screen Show (4:3)</PresentationFormat>
  <Paragraphs>237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CICS White</vt:lpstr>
      <vt:lpstr>The Latest on the MJO</vt:lpstr>
      <vt:lpstr>Consider El Niño/La Niña</vt:lpstr>
      <vt:lpstr>Tropical Variability</vt:lpstr>
      <vt:lpstr>Real-time Multivariate MJO (RMM) Index</vt:lpstr>
      <vt:lpstr>RMM Phase Space</vt:lpstr>
      <vt:lpstr>RMM Composite</vt:lpstr>
      <vt:lpstr>Contribution to RMM Amplitude</vt:lpstr>
      <vt:lpstr>MJO and MidWest-East</vt:lpstr>
      <vt:lpstr>Key Problem</vt:lpstr>
      <vt:lpstr>MultiVariate PNA (MVP) Index</vt:lpstr>
      <vt:lpstr>Heat in Phase 5</vt:lpstr>
      <vt:lpstr>MVP in Phase 5</vt:lpstr>
      <vt:lpstr>PNA in Phase 5</vt:lpstr>
      <vt:lpstr>North America with MVP</vt:lpstr>
      <vt:lpstr>Global Patterns</vt:lpstr>
      <vt:lpstr>Cold in Phase 8</vt:lpstr>
      <vt:lpstr>MVP in Phase 8</vt:lpstr>
      <vt:lpstr>PNA in Phase 8</vt:lpstr>
      <vt:lpstr>North America with MVP</vt:lpstr>
      <vt:lpstr>Global Patterns</vt:lpstr>
      <vt:lpstr>Tale of Two MJOs</vt:lpstr>
      <vt:lpstr>OLR Hovmöller</vt:lpstr>
      <vt:lpstr>Wheeler–Hendon</vt:lpstr>
      <vt:lpstr>Week-2 based on RMM only</vt:lpstr>
      <vt:lpstr>Week-2 based on RMM and MVP</vt:lpstr>
      <vt:lpstr>Week-2 based on RMM and MVP</vt:lpstr>
      <vt:lpstr>MJO Summary</vt:lpstr>
      <vt:lpstr>The Road Forward</vt:lpstr>
    </vt:vector>
  </TitlesOfParts>
  <Company>Cooperative Institute for Climate and Satellites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Schreck</dc:creator>
  <cp:lastModifiedBy>Carl Schreck</cp:lastModifiedBy>
  <cp:revision>18</cp:revision>
  <dcterms:created xsi:type="dcterms:W3CDTF">2013-10-09T19:48:11Z</dcterms:created>
  <dcterms:modified xsi:type="dcterms:W3CDTF">2013-10-09T21:10:06Z</dcterms:modified>
</cp:coreProperties>
</file>